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61" r:id="rId41"/>
    <p:sldId id="259" r:id="rId42"/>
    <p:sldId id="262" r:id="rId43"/>
    <p:sldId id="26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534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603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516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12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470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279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138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150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62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805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467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2658-2FC9-439B-8E59-011FDFC8874A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3E60-3D6F-4424-BE4E-04ACA9BDC3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14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Length and Time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7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1920" y="2725946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kg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1218148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tonne = 1000kg =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2000" dirty="0" smtClean="0">
                <a:latin typeface="Comic Sans MS" panose="030F0702030302020204" pitchFamily="66" charset="0"/>
              </a:rPr>
              <a:t>kg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4499992" y="3049982"/>
            <a:ext cx="792088" cy="14276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292080" y="2723261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kilogram (1kg)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92080" y="4153635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1 gram (g)   =  1/1000kg  =  10</a:t>
            </a:r>
            <a:r>
              <a:rPr lang="en-GB" sz="16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1600" dirty="0" smtClean="0">
                <a:latin typeface="Comic Sans MS" panose="030F0702030302020204" pitchFamily="66" charset="0"/>
              </a:rPr>
              <a:t>kg </a:t>
            </a:r>
          </a:p>
        </p:txBody>
      </p:sp>
    </p:spTree>
    <p:extLst>
      <p:ext uri="{BB962C8B-B14F-4D97-AF65-F5344CB8AC3E}">
        <p14:creationId xmlns:p14="http://schemas.microsoft.com/office/powerpoint/2010/main" xmlns="" val="11812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1920" y="2725946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kg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1218148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tonne = 1000kg =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2000" dirty="0" smtClean="0">
                <a:latin typeface="Comic Sans MS" panose="030F0702030302020204" pitchFamily="66" charset="0"/>
              </a:rPr>
              <a:t>kg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4499992" y="3049982"/>
            <a:ext cx="763851" cy="28632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292080" y="2723261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kilogram (1kg)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92080" y="4153635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1 gram (g)   =  1/1000kg  =  10</a:t>
            </a:r>
            <a:r>
              <a:rPr lang="en-GB" sz="16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1600" dirty="0" smtClean="0">
                <a:latin typeface="Comic Sans MS" panose="030F0702030302020204" pitchFamily="66" charset="0"/>
              </a:rPr>
              <a:t>kg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63842" y="5586336"/>
            <a:ext cx="3700645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1 milligram (mg) = 1/1 000g = 1/1 000 000kg = 10</a:t>
            </a:r>
            <a:r>
              <a:rPr lang="en-GB" sz="1100" baseline="30000" dirty="0" smtClean="0">
                <a:latin typeface="Comic Sans MS" panose="030F0702030302020204" pitchFamily="66" charset="0"/>
              </a:rPr>
              <a:t>-6</a:t>
            </a:r>
            <a:r>
              <a:rPr lang="en-GB" sz="1100" dirty="0" smtClean="0">
                <a:latin typeface="Comic Sans MS" panose="030F0702030302020204" pitchFamily="66" charset="0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xmlns="" val="6004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51920" y="4147581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xmlns="" val="16228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548680"/>
            <a:ext cx="3600400" cy="1449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millisecond (</a:t>
            </a:r>
            <a:r>
              <a:rPr lang="en-GB" sz="2000" dirty="0" err="1" smtClean="0">
                <a:latin typeface="Comic Sans MS" panose="030F0702030302020204" pitchFamily="66" charset="0"/>
              </a:rPr>
              <a:t>ms</a:t>
            </a:r>
            <a:r>
              <a:rPr lang="en-GB" sz="2000" dirty="0" smtClean="0">
                <a:latin typeface="Comic Sans MS" panose="030F0702030302020204" pitchFamily="66" charset="0"/>
              </a:rPr>
              <a:t>)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= 1/1000s   = 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2000" dirty="0" smtClean="0">
                <a:latin typeface="Comic Sans MS" panose="030F0702030302020204" pitchFamily="66" charset="0"/>
              </a:rPr>
              <a:t>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  <a:endCxn id="9" idx="1"/>
          </p:cNvCxnSpPr>
          <p:nvPr/>
        </p:nvCxnSpPr>
        <p:spPr>
          <a:xfrm flipV="1">
            <a:off x="4499992" y="1273406"/>
            <a:ext cx="792088" cy="31982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4147581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xmlns="" val="29422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548680"/>
            <a:ext cx="3600400" cy="1449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millisecond (</a:t>
            </a:r>
            <a:r>
              <a:rPr lang="en-GB" sz="2000" dirty="0" err="1" smtClean="0">
                <a:latin typeface="Comic Sans MS" panose="030F0702030302020204" pitchFamily="66" charset="0"/>
              </a:rPr>
              <a:t>ms</a:t>
            </a:r>
            <a:r>
              <a:rPr lang="en-GB" sz="2000" dirty="0" smtClean="0">
                <a:latin typeface="Comic Sans MS" panose="030F0702030302020204" pitchFamily="66" charset="0"/>
              </a:rPr>
              <a:t>)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= 1/1000s   = 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2000" dirty="0" smtClean="0">
                <a:latin typeface="Comic Sans MS" panose="030F0702030302020204" pitchFamily="66" charset="0"/>
              </a:rPr>
              <a:t>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4499992" y="3429000"/>
            <a:ext cx="792088" cy="10426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4147581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1618" y="2682977"/>
            <a:ext cx="3600400" cy="1449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microsecond (</a:t>
            </a:r>
            <a:r>
              <a:rPr lang="en-GB" sz="2000" dirty="0" smtClean="0">
                <a:latin typeface="Times New Roman"/>
                <a:cs typeface="Times New Roman"/>
              </a:rPr>
              <a:t>µ</a:t>
            </a:r>
            <a:r>
              <a:rPr lang="en-GB" sz="2000" dirty="0" smtClean="0">
                <a:latin typeface="Comic Sans MS" panose="030F0702030302020204" pitchFamily="66" charset="0"/>
              </a:rPr>
              <a:t>s)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= 1/1 000 000s   = 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-6</a:t>
            </a:r>
            <a:r>
              <a:rPr lang="en-GB" sz="2000" dirty="0" smtClean="0">
                <a:latin typeface="Comic Sans MS" panose="030F0702030302020204" pitchFamily="66" charset="0"/>
              </a:rPr>
              <a:t>s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5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548680"/>
            <a:ext cx="3600400" cy="1449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millisecond (</a:t>
            </a:r>
            <a:r>
              <a:rPr lang="en-GB" sz="2000" dirty="0" err="1" smtClean="0">
                <a:latin typeface="Comic Sans MS" panose="030F0702030302020204" pitchFamily="66" charset="0"/>
              </a:rPr>
              <a:t>ms</a:t>
            </a:r>
            <a:r>
              <a:rPr lang="en-GB" sz="2000" dirty="0" smtClean="0">
                <a:latin typeface="Comic Sans MS" panose="030F0702030302020204" pitchFamily="66" charset="0"/>
              </a:rPr>
              <a:t>)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= 1/1000s   = 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2000" dirty="0" smtClean="0">
                <a:latin typeface="Comic Sans MS" panose="030F0702030302020204" pitchFamily="66" charset="0"/>
              </a:rPr>
              <a:t>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  <a:endCxn id="14" idx="1"/>
          </p:cNvCxnSpPr>
          <p:nvPr/>
        </p:nvCxnSpPr>
        <p:spPr>
          <a:xfrm>
            <a:off x="4499992" y="4471617"/>
            <a:ext cx="777019" cy="11176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4147581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1618" y="2682977"/>
            <a:ext cx="3600400" cy="1449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microsecond (</a:t>
            </a:r>
            <a:r>
              <a:rPr lang="en-GB" sz="2000" dirty="0" smtClean="0">
                <a:latin typeface="Times New Roman"/>
                <a:cs typeface="Times New Roman"/>
              </a:rPr>
              <a:t>µ</a:t>
            </a:r>
            <a:r>
              <a:rPr lang="en-GB" sz="2000" dirty="0" smtClean="0">
                <a:latin typeface="Comic Sans MS" panose="030F0702030302020204" pitchFamily="66" charset="0"/>
              </a:rPr>
              <a:t>s)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= 1/1 000 000s   = 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-6</a:t>
            </a:r>
            <a:r>
              <a:rPr lang="en-GB" sz="2000" dirty="0" smtClean="0">
                <a:latin typeface="Comic Sans MS" panose="030F0702030302020204" pitchFamily="66" charset="0"/>
              </a:rPr>
              <a:t>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7011" y="4864514"/>
            <a:ext cx="3600400" cy="1449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nanosecond (ns)</a:t>
            </a: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= 1/1  000 000 000s =  10</a:t>
            </a:r>
            <a:r>
              <a:rPr lang="en-GB" baseline="30000" dirty="0" smtClean="0">
                <a:latin typeface="Comic Sans MS" panose="030F0702030302020204" pitchFamily="66" charset="0"/>
              </a:rPr>
              <a:t>-9</a:t>
            </a:r>
            <a:r>
              <a:rPr lang="en-GB" dirty="0" smtClean="0">
                <a:latin typeface="Comic Sans MS" panose="030F0702030302020204" pitchFamily="66" charset="0"/>
              </a:rPr>
              <a:t>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7011" y="161740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metre (m)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4499992" y="1977440"/>
            <a:ext cx="777019" cy="39358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5589240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2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7011" y="161740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metre (m)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4499992" y="836712"/>
            <a:ext cx="777019" cy="50765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5589240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77011" y="526366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kilometre (km) = 1 000m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7011" y="161740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metre (m)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4499992" y="3049982"/>
            <a:ext cx="777019" cy="28632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5589240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77011" y="526366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kilometre (km) = 1 000m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7011" y="270892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centimetre (cm) = 1/100m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-2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3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7011" y="161740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metre (m)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  <a:endCxn id="15" idx="1"/>
          </p:cNvCxnSpPr>
          <p:nvPr/>
        </p:nvCxnSpPr>
        <p:spPr>
          <a:xfrm flipV="1">
            <a:off x="4499992" y="4153635"/>
            <a:ext cx="777019" cy="17596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5589240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77011" y="526366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kilometre (km) = 1 000m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7011" y="270892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centimetre (cm) = 1/100m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-2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77011" y="3793595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millimetre (cm) = 1/1000m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1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3218265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1.1 Length and time</a:t>
                      </a:r>
                    </a:p>
                    <a:p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Core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Use and describe the use of rules and measuring cylinders to find a length or a volume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Use and describe the use of clocks and devices, both analogue and digital, for measuring an interval of time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Obtain an average value for a small distance and for a short interval of time by measuring multiples (including the period of a pendulum).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Understand that a </a:t>
                      </a:r>
                      <a:r>
                        <a:rPr lang="en-GB" sz="1600" dirty="0" err="1" smtClean="0">
                          <a:latin typeface="Comic Sans MS" panose="030F0702030302020204" pitchFamily="66" charset="0"/>
                        </a:rPr>
                        <a:t>micrometer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 screw gauge is used to measure very small distances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11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7011" y="161740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metre (m)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4499992" y="5217397"/>
            <a:ext cx="777019" cy="69587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5589240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77011" y="526366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kilometre (km) = 1 000m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7011" y="270892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centimetre (cm) = 1/100m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-2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77011" y="3793595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millimetre (mm) = 1/1000m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7011" y="4857357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latin typeface="Comic Sans MS" panose="030F0702030302020204" pitchFamily="66" charset="0"/>
              </a:rPr>
              <a:t>1 micr</a:t>
            </a:r>
            <a:r>
              <a:rPr lang="en-GB" sz="1300" dirty="0">
                <a:latin typeface="Comic Sans MS" panose="030F0702030302020204" pitchFamily="66" charset="0"/>
              </a:rPr>
              <a:t>o</a:t>
            </a:r>
            <a:r>
              <a:rPr lang="en-GB" sz="1300" dirty="0" smtClean="0">
                <a:latin typeface="Comic Sans MS" panose="030F0702030302020204" pitchFamily="66" charset="0"/>
              </a:rPr>
              <a:t>metre (</a:t>
            </a:r>
            <a:r>
              <a:rPr lang="en-GB" sz="1300" dirty="0" smtClean="0">
                <a:latin typeface="Times New Roman"/>
                <a:cs typeface="Times New Roman"/>
              </a:rPr>
              <a:t>µ</a:t>
            </a:r>
            <a:r>
              <a:rPr lang="en-GB" sz="1300" dirty="0" smtClean="0">
                <a:latin typeface="Comic Sans MS" panose="030F0702030302020204" pitchFamily="66" charset="0"/>
              </a:rPr>
              <a:t>m) = 1/1 000 000m  = 10</a:t>
            </a:r>
            <a:r>
              <a:rPr lang="en-GB" sz="1300" baseline="30000" dirty="0" smtClean="0">
                <a:latin typeface="Comic Sans MS" panose="030F0702030302020204" pitchFamily="66" charset="0"/>
              </a:rPr>
              <a:t>-6</a:t>
            </a:r>
            <a:r>
              <a:rPr lang="en-GB" sz="1300" dirty="0" smtClean="0">
                <a:latin typeface="Comic Sans MS" panose="030F0702030302020204" pitchFamily="66" charset="0"/>
              </a:rPr>
              <a:t>m</a:t>
            </a:r>
            <a:endParaRPr lang="en-GB" sz="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7011" y="161740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metre (m)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  <a:endCxn id="17" idx="1"/>
          </p:cNvCxnSpPr>
          <p:nvPr/>
        </p:nvCxnSpPr>
        <p:spPr>
          <a:xfrm>
            <a:off x="4499992" y="5913276"/>
            <a:ext cx="806171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5589240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77011" y="526366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kilometre (km) = 1 000m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7011" y="270892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centimetre (cm) = 1/100m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-2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77011" y="3793595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millimetre (mm) = 1/1000m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7011" y="4857357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latin typeface="Comic Sans MS" panose="030F0702030302020204" pitchFamily="66" charset="0"/>
              </a:rPr>
              <a:t>1 micr</a:t>
            </a:r>
            <a:r>
              <a:rPr lang="en-GB" sz="1300" dirty="0">
                <a:latin typeface="Comic Sans MS" panose="030F0702030302020204" pitchFamily="66" charset="0"/>
              </a:rPr>
              <a:t>o</a:t>
            </a:r>
            <a:r>
              <a:rPr lang="en-GB" sz="1300" dirty="0" smtClean="0">
                <a:latin typeface="Comic Sans MS" panose="030F0702030302020204" pitchFamily="66" charset="0"/>
              </a:rPr>
              <a:t>metre (</a:t>
            </a:r>
            <a:r>
              <a:rPr lang="en-GB" sz="1300" dirty="0" smtClean="0">
                <a:latin typeface="Times New Roman"/>
                <a:cs typeface="Times New Roman"/>
              </a:rPr>
              <a:t>µ</a:t>
            </a:r>
            <a:r>
              <a:rPr lang="en-GB" sz="1300" dirty="0" smtClean="0">
                <a:latin typeface="Comic Sans MS" panose="030F0702030302020204" pitchFamily="66" charset="0"/>
              </a:rPr>
              <a:t>m) = 1/1 000 000m  = 10</a:t>
            </a:r>
            <a:r>
              <a:rPr lang="en-GB" sz="1300" baseline="30000" dirty="0" smtClean="0">
                <a:latin typeface="Comic Sans MS" panose="030F0702030302020204" pitchFamily="66" charset="0"/>
              </a:rPr>
              <a:t>-6</a:t>
            </a:r>
            <a:r>
              <a:rPr lang="en-GB" sz="1300" dirty="0" smtClean="0">
                <a:latin typeface="Comic Sans MS" panose="030F0702030302020204" pitchFamily="66" charset="0"/>
              </a:rPr>
              <a:t>m</a:t>
            </a:r>
            <a:endParaRPr lang="en-GB" sz="1300" dirty="0">
              <a:latin typeface="Comic Sans MS" panose="030F0702030302020204" pitchFamily="66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06163" y="5913276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1 nanometre (</a:t>
            </a:r>
            <a:r>
              <a:rPr lang="en-GB" sz="1200" dirty="0">
                <a:latin typeface="Times New Roman"/>
                <a:cs typeface="Times New Roman"/>
              </a:rPr>
              <a:t>n</a:t>
            </a:r>
            <a:r>
              <a:rPr lang="en-GB" sz="1200" dirty="0" smtClean="0">
                <a:latin typeface="Comic Sans MS" panose="030F0702030302020204" pitchFamily="66" charset="0"/>
              </a:rPr>
              <a:t>m) = 1/1 000 000 000m  = 10</a:t>
            </a:r>
            <a:r>
              <a:rPr lang="en-GB" sz="1200" baseline="30000" dirty="0" smtClean="0">
                <a:latin typeface="Comic Sans MS" panose="030F0702030302020204" pitchFamily="66" charset="0"/>
              </a:rPr>
              <a:t>-9</a:t>
            </a:r>
            <a:r>
              <a:rPr lang="en-GB" sz="1200" dirty="0" smtClean="0">
                <a:latin typeface="Comic Sans MS" panose="030F0702030302020204" pitchFamily="66" charset="0"/>
              </a:rPr>
              <a:t>m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2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531053"/>
            <a:ext cx="1477020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067944" y="116632"/>
            <a:ext cx="3384376" cy="1881500"/>
          </a:xfrm>
          <a:prstGeom prst="wedgeEllipseCallout">
            <a:avLst>
              <a:gd name="adj1" fmla="val 71883"/>
              <a:gd name="adj2" fmla="val -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OK, so you think you’ve got all this ‘unit’ stuff?  What units would be most suitable for the following?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305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596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531053"/>
            <a:ext cx="1477020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067944" y="116632"/>
            <a:ext cx="3384376" cy="1881500"/>
          </a:xfrm>
          <a:prstGeom prst="wedgeEllipseCallout">
            <a:avLst>
              <a:gd name="adj1" fmla="val 71883"/>
              <a:gd name="adj2" fmla="val -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OK, so you think you’ve got all this ‘unit’ stuff?  What units would be most suitable for the following?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048" y="2492896"/>
            <a:ext cx="1877194" cy="14078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855848"/>
            <a:ext cx="2484205" cy="13234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984" y="4602698"/>
            <a:ext cx="1256928" cy="12569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206699"/>
            <a:ext cx="1307547" cy="19588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2411760" y="2678544"/>
            <a:ext cx="1872208" cy="96647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mass of a shoe =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1760" y="4855848"/>
            <a:ext cx="1872208" cy="100377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length of a bacterium  =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3402" y="2687473"/>
            <a:ext cx="1872208" cy="95755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Time for an athlete to race =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92787" y="4871122"/>
            <a:ext cx="1872208" cy="9885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mass of a boat =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9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596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531053"/>
            <a:ext cx="1477020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067944" y="116632"/>
            <a:ext cx="3384376" cy="1881500"/>
          </a:xfrm>
          <a:prstGeom prst="wedgeEllipseCallout">
            <a:avLst>
              <a:gd name="adj1" fmla="val 71883"/>
              <a:gd name="adj2" fmla="val -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OK, so you think you’ve got all this ‘unit’ stuff?  What units would be most suitable for the following?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048" y="2492896"/>
            <a:ext cx="1877194" cy="14078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855848"/>
            <a:ext cx="2484205" cy="13234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984" y="4602698"/>
            <a:ext cx="1256928" cy="12569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206699"/>
            <a:ext cx="1307547" cy="19588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2411760" y="2678544"/>
            <a:ext cx="1872208" cy="96647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mass of a shoe = 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kilogram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1760" y="4855848"/>
            <a:ext cx="1872208" cy="100377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length of a bacterium  = 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micrometre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3402" y="2687473"/>
            <a:ext cx="1872208" cy="95755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Time for an athlete to race =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second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92787" y="4871122"/>
            <a:ext cx="1872208" cy="9885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mass of a boat =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tonne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8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079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5596" y="3068960"/>
            <a:ext cx="2916324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27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5596" y="3068960"/>
            <a:ext cx="2916324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etc.usf.edu/clipart/41600/41628/ruler6_half_41628_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257" y="3437402"/>
            <a:ext cx="53432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2240" y="3140968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Ruler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0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research-live.com/pictures/458xAny/7/3/3/1004733_tape_measure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9325"/>
            <a:ext cx="4362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5596" y="3068960"/>
            <a:ext cx="2916324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732240" y="3140968"/>
            <a:ext cx="216024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Tape measure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2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5596" y="3068960"/>
            <a:ext cx="2916324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732240" y="3140968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Calipers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9426" y="3430957"/>
            <a:ext cx="2276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2276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etc.usf.edu/clipart/41600/41628/ruler6_half_41628_l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66395"/>
            <a:ext cx="53432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4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tresnainstrument.com/measuring_instrument_images/vernier_calipers/x/vernier_calipers_vc0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08737"/>
            <a:ext cx="288032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8623" y="4545124"/>
            <a:ext cx="513057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732240" y="3140968"/>
            <a:ext cx="216024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Vernier </a:t>
            </a:r>
            <a:r>
              <a:rPr lang="en-GB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Calipers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2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3140968"/>
            <a:ext cx="216024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Vernier </a:t>
            </a:r>
            <a:r>
              <a:rPr lang="en-GB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Calipers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webassign.net/labsgraceperiod/ncsulcpmech2/appendices/appendixD/images/figure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5973022" cy="26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935596" y="5301208"/>
            <a:ext cx="1404156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3608" y="5445224"/>
            <a:ext cx="129614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Gap being measured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51920" y="2852936"/>
            <a:ext cx="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4581128"/>
            <a:ext cx="28803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Measurement using the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ernier scale </a:t>
            </a:r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1.76cm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6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5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681275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Stopwatch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58924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Analogue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558817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saturnstopwatches.co.uk/63-thickbox_default/fastime-1-stopwat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379" y="3429000"/>
            <a:ext cx="1589001" cy="15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dnautical.com/1305-thickbox/ultrak-1000-mechanical-stopwat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1744734" cy="17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67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681275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Stopwatch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58924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Analogue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558817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saturnstopwatches.co.uk/63-thickbox_default/fastime-1-stopwat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379" y="3429000"/>
            <a:ext cx="1589001" cy="15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dnautical.com/1305-thickbox/ultrak-1000-mechanical-stopwat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1744734" cy="17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0" y="2688578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Stopclock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594939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Analogue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5596725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949" y="3596626"/>
            <a:ext cx="1445292" cy="1253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www.stmary.ws/highschool/physics/home/dig_stopclock_0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843" y="3429000"/>
            <a:ext cx="1521368" cy="142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5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76872"/>
            <a:ext cx="244827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a pendulum swing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692370"/>
            <a:ext cx="1440160" cy="232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4572000" y="2924944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27984" y="55892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5192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07904" y="53732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48064" y="5387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27984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173" y="56926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6723" y="56787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76872"/>
            <a:ext cx="244827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a pendulum swing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692370"/>
            <a:ext cx="1440160" cy="232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4572000" y="2924944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27984" y="55892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5192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07904" y="53732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48064" y="5387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27984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173" y="56926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6723" y="56787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4149080"/>
            <a:ext cx="219624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complete swing =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  A  C  A</a:t>
            </a:r>
            <a:endParaRPr lang="en-GB" sz="1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76872"/>
            <a:ext cx="244827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a pendulum swing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692370"/>
            <a:ext cx="1440160" cy="232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4572000" y="2924944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27984" y="55892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5192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07904" y="53732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48064" y="5387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27984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173" y="56926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6723" y="56787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4149080"/>
            <a:ext cx="219624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complete swing =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  A  C  A</a:t>
            </a:r>
            <a:endParaRPr lang="en-GB" sz="1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2692370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can we measure the time taken for one complete swing of the pendulum (= Period)?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3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76872"/>
            <a:ext cx="244827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a pendulum swing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692370"/>
            <a:ext cx="1440160" cy="232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4572000" y="2924944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27984" y="55892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5192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07904" y="53732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48064" y="5387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27984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173" y="56926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6723" y="56787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4149080"/>
            <a:ext cx="219624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complete swing =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  A  C  A</a:t>
            </a:r>
            <a:endParaRPr lang="en-GB" sz="1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2692370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can we measure the time taken for one complete swing of the pendulum (= Period)?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160" y="4140046"/>
            <a:ext cx="288032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Measure the time for 25 swings and divide the result by 25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76872"/>
            <a:ext cx="244827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a pendulum swing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692370"/>
            <a:ext cx="1440160" cy="232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4572000" y="2924944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27984" y="55892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5192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07904" y="53732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48064" y="5387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27984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173" y="56926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6723" y="56787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4149080"/>
            <a:ext cx="219624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complete swing =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  A  C  A</a:t>
            </a:r>
            <a:endParaRPr lang="en-GB" sz="1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2692370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can we measure the time taken for one complete swing of the pendulum (= Period)?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160" y="4140046"/>
            <a:ext cx="288032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Measure the time for 25 swings and divide the result by 25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6704" y="5392413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Time for 25 swings = 46 seconds.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 for 1 swing = 46/25 = 1.84 seconds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6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4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9768597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1.1 Length and time</a:t>
                      </a:r>
                    </a:p>
                    <a:p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Core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Use and describe the use of rules and measuring cylinders to find a length or a volume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Use and describe the use of clocks and devices, both analogue and digital, for measuring an interval of time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Obtain an average value for a small distance and for a short interval of time by measuring multiples (including the period of a pendulum).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Understand that a </a:t>
                      </a:r>
                      <a:r>
                        <a:rPr lang="en-GB" sz="1600" dirty="0" err="1" smtClean="0">
                          <a:latin typeface="Comic Sans MS" panose="030F0702030302020204" pitchFamily="66" charset="0"/>
                        </a:rPr>
                        <a:t>micrometer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 screw gauge is used to measure very small distances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58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Length and Time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65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8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0892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4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2321" y="271632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992" y="4136428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8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8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1920" y="2725946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kg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1218148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tonne = 1000kg =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2000" dirty="0" smtClean="0">
                <a:latin typeface="Comic Sans MS" panose="030F0702030302020204" pitchFamily="66" charset="0"/>
              </a:rPr>
              <a:t>kg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 flipV="1">
            <a:off x="4499992" y="1542184"/>
            <a:ext cx="792088" cy="15077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27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1920" y="2725946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kg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1218148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tonne = 1000kg =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2000" dirty="0" smtClean="0">
                <a:latin typeface="Comic Sans MS" panose="030F0702030302020204" pitchFamily="66" charset="0"/>
              </a:rPr>
              <a:t>kg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8" idx="3"/>
            <a:endCxn id="12" idx="1"/>
          </p:cNvCxnSpPr>
          <p:nvPr/>
        </p:nvCxnSpPr>
        <p:spPr>
          <a:xfrm flipV="1">
            <a:off x="4499992" y="3047297"/>
            <a:ext cx="792088" cy="2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292080" y="2723261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kilogram (1kg)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0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1428</Words>
  <Application>Microsoft Office PowerPoint</Application>
  <PresentationFormat>On-screen Show (4:3)</PresentationFormat>
  <Paragraphs>288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lenovo</cp:lastModifiedBy>
  <cp:revision>17</cp:revision>
  <dcterms:created xsi:type="dcterms:W3CDTF">2014-07-05T12:56:18Z</dcterms:created>
  <dcterms:modified xsi:type="dcterms:W3CDTF">2019-04-23T05:02:12Z</dcterms:modified>
</cp:coreProperties>
</file>