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5" r:id="rId8"/>
    <p:sldId id="304" r:id="rId9"/>
    <p:sldId id="270" r:id="rId10"/>
    <p:sldId id="271" r:id="rId11"/>
    <p:sldId id="272" r:id="rId12"/>
    <p:sldId id="273" r:id="rId13"/>
    <p:sldId id="274" r:id="rId14"/>
    <p:sldId id="275" r:id="rId15"/>
    <p:sldId id="26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76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29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9" r:id="rId57"/>
    <p:sldId id="318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264" r:id="rId74"/>
    <p:sldId id="263" r:id="rId75"/>
    <p:sldId id="26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7C06"/>
    <a:srgbClr val="CC6600"/>
    <a:srgbClr val="99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31/08/2014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processes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3638246">
            <a:off x="3599892" y="2610038"/>
            <a:ext cx="504056" cy="524899"/>
            <a:chOff x="2123728" y="4941168"/>
            <a:chExt cx="504056" cy="524899"/>
          </a:xfrm>
        </p:grpSpPr>
        <p:sp>
          <p:nvSpPr>
            <p:cNvPr id="22" name="Oval 21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>
              <a:stCxn id="22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2940903" y="2720927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6" idx="7"/>
          </p:cNvCxnSpPr>
          <p:nvPr/>
        </p:nvCxnSpPr>
        <p:spPr>
          <a:xfrm flipV="1">
            <a:off x="3248216" y="2525974"/>
            <a:ext cx="328040" cy="2476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99792" y="3029803"/>
            <a:ext cx="313119" cy="2551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852247">
            <a:off x="2188265" y="2665649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30" idx="7"/>
          </p:cNvCxnSpPr>
          <p:nvPr/>
        </p:nvCxnSpPr>
        <p:spPr>
          <a:xfrm flipV="1">
            <a:off x="2365784" y="2276873"/>
            <a:ext cx="2501" cy="388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5348" y="3012940"/>
            <a:ext cx="28225" cy="41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rot="12932965">
            <a:off x="4332848" y="2639955"/>
            <a:ext cx="504056" cy="524899"/>
            <a:chOff x="2123728" y="4941168"/>
            <a:chExt cx="504056" cy="524899"/>
          </a:xfrm>
        </p:grpSpPr>
        <p:sp>
          <p:nvSpPr>
            <p:cNvPr id="34" name="Oval 3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>
              <a:stCxn id="3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0" y="3717032"/>
            <a:ext cx="28083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bar is heated, the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rot="13638246">
            <a:off x="3664241" y="269953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2" idx="7"/>
            <a:endCxn id="26" idx="7"/>
          </p:cNvCxnSpPr>
          <p:nvPr/>
        </p:nvCxnSpPr>
        <p:spPr>
          <a:xfrm flipH="1" flipV="1">
            <a:off x="3248216" y="2773654"/>
            <a:ext cx="416171" cy="986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4" idx="7"/>
          </p:cNvCxnSpPr>
          <p:nvPr/>
        </p:nvCxnSpPr>
        <p:spPr>
          <a:xfrm>
            <a:off x="4012209" y="2871562"/>
            <a:ext cx="389032" cy="688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40903" y="2720927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6" idx="7"/>
          </p:cNvCxnSpPr>
          <p:nvPr/>
        </p:nvCxnSpPr>
        <p:spPr>
          <a:xfrm flipV="1">
            <a:off x="3248216" y="2525974"/>
            <a:ext cx="328040" cy="2476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99792" y="3029803"/>
            <a:ext cx="313119" cy="2551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852247">
            <a:off x="2188265" y="2665649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30" idx="7"/>
          </p:cNvCxnSpPr>
          <p:nvPr/>
        </p:nvCxnSpPr>
        <p:spPr>
          <a:xfrm flipV="1">
            <a:off x="2365784" y="2276873"/>
            <a:ext cx="2501" cy="388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5348" y="3012940"/>
            <a:ext cx="28225" cy="41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2932965">
            <a:off x="4398797" y="273086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34" idx="7"/>
          </p:cNvCxnSpPr>
          <p:nvPr/>
        </p:nvCxnSpPr>
        <p:spPr>
          <a:xfrm flipH="1">
            <a:off x="4012209" y="2940443"/>
            <a:ext cx="389032" cy="1597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41614" y="2773654"/>
            <a:ext cx="380976" cy="951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717032"/>
            <a:ext cx="280831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bar is heated, the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from the hot end 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dirty="0" smtClean="0">
                <a:latin typeface="Comic Sans MS" panose="030F0702030302020204" pitchFamily="66" charset="0"/>
              </a:rPr>
              <a:t> end as the particles pass on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 kinetic energy </a:t>
            </a:r>
            <a:r>
              <a:rPr lang="en-GB" dirty="0" smtClean="0">
                <a:latin typeface="Comic Sans MS" panose="030F0702030302020204" pitchFamily="66" charset="0"/>
              </a:rPr>
              <a:t>to other particles along the bar.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rot="13638246">
            <a:off x="3664241" y="269953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2" idx="7"/>
            <a:endCxn id="26" idx="7"/>
          </p:cNvCxnSpPr>
          <p:nvPr/>
        </p:nvCxnSpPr>
        <p:spPr>
          <a:xfrm flipH="1" flipV="1">
            <a:off x="3248216" y="2773654"/>
            <a:ext cx="416171" cy="986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4" idx="7"/>
          </p:cNvCxnSpPr>
          <p:nvPr/>
        </p:nvCxnSpPr>
        <p:spPr>
          <a:xfrm>
            <a:off x="4012209" y="2871562"/>
            <a:ext cx="389032" cy="688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40903" y="2720927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6" idx="7"/>
          </p:cNvCxnSpPr>
          <p:nvPr/>
        </p:nvCxnSpPr>
        <p:spPr>
          <a:xfrm flipV="1">
            <a:off x="3248216" y="2525974"/>
            <a:ext cx="328040" cy="2476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99792" y="3029803"/>
            <a:ext cx="313119" cy="2551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852247">
            <a:off x="2188265" y="2665649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30" idx="7"/>
          </p:cNvCxnSpPr>
          <p:nvPr/>
        </p:nvCxnSpPr>
        <p:spPr>
          <a:xfrm flipV="1">
            <a:off x="2365784" y="2276873"/>
            <a:ext cx="2501" cy="388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5348" y="3012940"/>
            <a:ext cx="28225" cy="41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2932965">
            <a:off x="4398797" y="273086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34" idx="7"/>
          </p:cNvCxnSpPr>
          <p:nvPr/>
        </p:nvCxnSpPr>
        <p:spPr>
          <a:xfrm flipH="1">
            <a:off x="4012209" y="2940443"/>
            <a:ext cx="389032" cy="1597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41614" y="2773654"/>
            <a:ext cx="380976" cy="951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717032"/>
            <a:ext cx="280831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bar is heated, the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from the hot end 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dirty="0" smtClean="0">
                <a:latin typeface="Comic Sans MS" panose="030F0702030302020204" pitchFamily="66" charset="0"/>
              </a:rPr>
              <a:t> end as the particles pass on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 kinetic energy </a:t>
            </a:r>
            <a:r>
              <a:rPr lang="en-GB" dirty="0" smtClean="0">
                <a:latin typeface="Comic Sans MS" panose="030F0702030302020204" pitchFamily="66" charset="0"/>
              </a:rPr>
              <a:t>to other particles along the bar.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13574" y="2276873"/>
            <a:ext cx="4290054" cy="46098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Thermal energy transferred by conduction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052736"/>
            <a:ext cx="50323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transfer is increased if: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1559589"/>
            <a:ext cx="341286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 difference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across ends of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rot="13638246">
            <a:off x="3664241" y="269953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2" idx="7"/>
            <a:endCxn id="26" idx="7"/>
          </p:cNvCxnSpPr>
          <p:nvPr/>
        </p:nvCxnSpPr>
        <p:spPr>
          <a:xfrm flipH="1" flipV="1">
            <a:off x="3248216" y="2773654"/>
            <a:ext cx="416171" cy="986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4" idx="7"/>
          </p:cNvCxnSpPr>
          <p:nvPr/>
        </p:nvCxnSpPr>
        <p:spPr>
          <a:xfrm>
            <a:off x="4012209" y="2871562"/>
            <a:ext cx="389032" cy="688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40903" y="2720927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6" idx="7"/>
          </p:cNvCxnSpPr>
          <p:nvPr/>
        </p:nvCxnSpPr>
        <p:spPr>
          <a:xfrm flipV="1">
            <a:off x="3248216" y="2525974"/>
            <a:ext cx="328040" cy="2476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99792" y="3029803"/>
            <a:ext cx="313119" cy="2551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852247">
            <a:off x="2188265" y="2665649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30" idx="7"/>
          </p:cNvCxnSpPr>
          <p:nvPr/>
        </p:nvCxnSpPr>
        <p:spPr>
          <a:xfrm flipV="1">
            <a:off x="2365784" y="2276873"/>
            <a:ext cx="2501" cy="388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5348" y="3012940"/>
            <a:ext cx="28225" cy="41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2932965">
            <a:off x="4398797" y="273086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34" idx="7"/>
          </p:cNvCxnSpPr>
          <p:nvPr/>
        </p:nvCxnSpPr>
        <p:spPr>
          <a:xfrm flipH="1">
            <a:off x="4012209" y="2940443"/>
            <a:ext cx="389032" cy="1597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41614" y="2773654"/>
            <a:ext cx="380976" cy="951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717032"/>
            <a:ext cx="280831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bar is heated, the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from the hot end 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dirty="0" smtClean="0">
                <a:latin typeface="Comic Sans MS" panose="030F0702030302020204" pitchFamily="66" charset="0"/>
              </a:rPr>
              <a:t> end as the particles pass on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 kinetic energy </a:t>
            </a:r>
            <a:r>
              <a:rPr lang="en-GB" dirty="0" smtClean="0">
                <a:latin typeface="Comic Sans MS" panose="030F0702030302020204" pitchFamily="66" charset="0"/>
              </a:rPr>
              <a:t>to other particles along the bar.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13574" y="2276873"/>
            <a:ext cx="4290054" cy="46098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Thermal energy transferred by conduction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052736"/>
            <a:ext cx="50323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transfer is increased if: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1559589"/>
            <a:ext cx="341286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 difference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across ends of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83" y="4437112"/>
            <a:ext cx="170643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Cross-sectional area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the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rot="13638246">
            <a:off x="3664241" y="269953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2" idx="7"/>
            <a:endCxn id="26" idx="7"/>
          </p:cNvCxnSpPr>
          <p:nvPr/>
        </p:nvCxnSpPr>
        <p:spPr>
          <a:xfrm flipH="1" flipV="1">
            <a:off x="3248216" y="2773654"/>
            <a:ext cx="416171" cy="9866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4" idx="7"/>
          </p:cNvCxnSpPr>
          <p:nvPr/>
        </p:nvCxnSpPr>
        <p:spPr>
          <a:xfrm>
            <a:off x="4012209" y="2871562"/>
            <a:ext cx="389032" cy="688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40903" y="2720927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6" idx="7"/>
          </p:cNvCxnSpPr>
          <p:nvPr/>
        </p:nvCxnSpPr>
        <p:spPr>
          <a:xfrm flipV="1">
            <a:off x="3248216" y="2525974"/>
            <a:ext cx="328040" cy="2476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99792" y="3029803"/>
            <a:ext cx="313119" cy="25518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852247">
            <a:off x="2188265" y="2665649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30" idx="7"/>
          </p:cNvCxnSpPr>
          <p:nvPr/>
        </p:nvCxnSpPr>
        <p:spPr>
          <a:xfrm flipV="1">
            <a:off x="2365784" y="2276873"/>
            <a:ext cx="2501" cy="388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5348" y="3012940"/>
            <a:ext cx="28225" cy="41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2932965">
            <a:off x="4398797" y="2730864"/>
            <a:ext cx="360040" cy="360040"/>
          </a:xfrm>
          <a:prstGeom prst="ellipse">
            <a:avLst/>
          </a:prstGeom>
          <a:solidFill>
            <a:srgbClr val="99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34" idx="7"/>
          </p:cNvCxnSpPr>
          <p:nvPr/>
        </p:nvCxnSpPr>
        <p:spPr>
          <a:xfrm flipH="1">
            <a:off x="4012209" y="2940443"/>
            <a:ext cx="389032" cy="1597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41614" y="2773654"/>
            <a:ext cx="380976" cy="951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717032"/>
            <a:ext cx="280831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bar is heated, the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dirty="0" smtClean="0">
                <a:latin typeface="Comic Sans MS" panose="030F0702030302020204" pitchFamily="66" charset="0"/>
              </a:rPr>
              <a:t> from the hot end 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dirty="0" smtClean="0">
                <a:latin typeface="Comic Sans MS" panose="030F0702030302020204" pitchFamily="66" charset="0"/>
              </a:rPr>
              <a:t> end as the particles pass on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 kinetic energy </a:t>
            </a:r>
            <a:r>
              <a:rPr lang="en-GB" dirty="0" smtClean="0">
                <a:latin typeface="Comic Sans MS" panose="030F0702030302020204" pitchFamily="66" charset="0"/>
              </a:rPr>
              <a:t>to other particles along the bar.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13574" y="2276873"/>
            <a:ext cx="4290054" cy="46098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Thermal energy transferred by conduction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052736"/>
            <a:ext cx="50323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transfer is increased if: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1559589"/>
            <a:ext cx="341286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 difference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across ends of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583" y="4437112"/>
            <a:ext cx="170643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Cross-sectional area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the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79383" y="4424937"/>
            <a:ext cx="16478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length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the bar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and insulators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and insulators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forline.net/resources/Metal_Pi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1613118"/>
            <a:ext cx="2231761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613118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Metals are the best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conductors</a:t>
            </a:r>
            <a:r>
              <a:rPr lang="en-GB" sz="1600" dirty="0" smtClean="0">
                <a:latin typeface="Comic Sans MS" panose="030F0702030302020204" pitchFamily="66" charset="0"/>
              </a:rPr>
              <a:t>. They feel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sz="1600" dirty="0" smtClean="0">
                <a:latin typeface="Comic Sans MS" panose="030F0702030302020204" pitchFamily="66" charset="0"/>
              </a:rPr>
              <a:t> to the touch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</a:t>
            </a:r>
            <a:r>
              <a:rPr lang="en-GB" sz="1600" dirty="0" smtClean="0">
                <a:latin typeface="Comic Sans MS" panose="030F0702030302020204" pitchFamily="66" charset="0"/>
              </a:rPr>
              <a:t>is quickly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conducted away </a:t>
            </a:r>
            <a:r>
              <a:rPr lang="en-GB" sz="1600" dirty="0" smtClean="0">
                <a:latin typeface="Comic Sans MS" panose="030F0702030302020204" pitchFamily="66" charset="0"/>
              </a:rPr>
              <a:t>from your hand.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and insulators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forline.net/resources/Metal_Pi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1613118"/>
            <a:ext cx="2231761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613118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Metals are the best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conductors</a:t>
            </a:r>
            <a:r>
              <a:rPr lang="en-GB" sz="1600" dirty="0" smtClean="0">
                <a:latin typeface="Comic Sans MS" panose="030F0702030302020204" pitchFamily="66" charset="0"/>
              </a:rPr>
              <a:t>. They feel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sz="1600" dirty="0" smtClean="0">
                <a:latin typeface="Comic Sans MS" panose="030F0702030302020204" pitchFamily="66" charset="0"/>
              </a:rPr>
              <a:t> to the touch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</a:t>
            </a:r>
            <a:r>
              <a:rPr lang="en-GB" sz="1600" dirty="0" smtClean="0">
                <a:latin typeface="Comic Sans MS" panose="030F0702030302020204" pitchFamily="66" charset="0"/>
              </a:rPr>
              <a:t>is quickly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conducted away </a:t>
            </a:r>
            <a:r>
              <a:rPr lang="en-GB" sz="1600" dirty="0" smtClean="0">
                <a:latin typeface="Comic Sans MS" panose="030F0702030302020204" pitchFamily="66" charset="0"/>
              </a:rPr>
              <a:t>from your hand.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o.quizlet.com/jJOBv3F3Yjh1fCsyiFn8Vw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4077071"/>
            <a:ext cx="2219933" cy="17747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4056488"/>
            <a:ext cx="2088232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Non-metals</a:t>
            </a:r>
            <a:r>
              <a:rPr lang="en-GB" sz="1600" dirty="0" smtClean="0">
                <a:latin typeface="Comic Sans MS" panose="030F0702030302020204" pitchFamily="66" charset="0"/>
              </a:rPr>
              <a:t> tend to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 conductors</a:t>
            </a:r>
            <a:r>
              <a:rPr lang="en-GB" sz="1600" dirty="0" smtClean="0">
                <a:latin typeface="Comic Sans MS" panose="030F0702030302020204" pitchFamily="66" charset="0"/>
              </a:rPr>
              <a:t>.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polystyrene </a:t>
            </a:r>
            <a:r>
              <a:rPr lang="en-GB" sz="1600" dirty="0" smtClean="0">
                <a:latin typeface="Comic Sans MS" panose="030F0702030302020204" pitchFamily="66" charset="0"/>
              </a:rPr>
              <a:t>tile feels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</a:t>
            </a:r>
            <a:r>
              <a:rPr lang="en-GB" sz="1600" dirty="0" smtClean="0">
                <a:latin typeface="Comic Sans MS" panose="030F0702030302020204" pitchFamily="66" charset="0"/>
              </a:rPr>
              <a:t> to the touch because it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stops</a:t>
            </a:r>
            <a:r>
              <a:rPr lang="en-GB" sz="1600" dirty="0" smtClean="0">
                <a:latin typeface="Comic Sans MS" panose="030F0702030302020204" pitchFamily="66" charset="0"/>
              </a:rPr>
              <a:t> your hand from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losing thermal energy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and insulators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forline.net/resources/Metal_Pi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1613118"/>
            <a:ext cx="2231761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613118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Metals are the best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conductors</a:t>
            </a:r>
            <a:r>
              <a:rPr lang="en-GB" sz="1600" dirty="0" smtClean="0">
                <a:latin typeface="Comic Sans MS" panose="030F0702030302020204" pitchFamily="66" charset="0"/>
              </a:rPr>
              <a:t>. They feel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sz="1600" dirty="0" smtClean="0">
                <a:latin typeface="Comic Sans MS" panose="030F0702030302020204" pitchFamily="66" charset="0"/>
              </a:rPr>
              <a:t> to the touch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</a:t>
            </a:r>
            <a:r>
              <a:rPr lang="en-GB" sz="1600" dirty="0" smtClean="0">
                <a:latin typeface="Comic Sans MS" panose="030F0702030302020204" pitchFamily="66" charset="0"/>
              </a:rPr>
              <a:t>is quickly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conducted away </a:t>
            </a:r>
            <a:r>
              <a:rPr lang="en-GB" sz="1600" dirty="0" smtClean="0">
                <a:latin typeface="Comic Sans MS" panose="030F0702030302020204" pitchFamily="66" charset="0"/>
              </a:rPr>
              <a:t>from your hand.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o.quizlet.com/jJOBv3F3Yjh1fCsyiFn8Vw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4077071"/>
            <a:ext cx="2219933" cy="17747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4056488"/>
            <a:ext cx="2088232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Non-metals</a:t>
            </a:r>
            <a:r>
              <a:rPr lang="en-GB" sz="1600" dirty="0" smtClean="0">
                <a:latin typeface="Comic Sans MS" panose="030F0702030302020204" pitchFamily="66" charset="0"/>
              </a:rPr>
              <a:t> tend to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 conductors</a:t>
            </a:r>
            <a:r>
              <a:rPr lang="en-GB" sz="1600" dirty="0" smtClean="0">
                <a:latin typeface="Comic Sans MS" panose="030F0702030302020204" pitchFamily="66" charset="0"/>
              </a:rPr>
              <a:t>.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polystyrene </a:t>
            </a:r>
            <a:r>
              <a:rPr lang="en-GB" sz="1600" dirty="0" smtClean="0">
                <a:latin typeface="Comic Sans MS" panose="030F0702030302020204" pitchFamily="66" charset="0"/>
              </a:rPr>
              <a:t>tile feels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</a:t>
            </a:r>
            <a:r>
              <a:rPr lang="en-GB" sz="1600" dirty="0" smtClean="0">
                <a:latin typeface="Comic Sans MS" panose="030F0702030302020204" pitchFamily="66" charset="0"/>
              </a:rPr>
              <a:t> to the touch because it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stops</a:t>
            </a:r>
            <a:r>
              <a:rPr lang="en-GB" sz="1600" dirty="0" smtClean="0">
                <a:latin typeface="Comic Sans MS" panose="030F0702030302020204" pitchFamily="66" charset="0"/>
              </a:rPr>
              <a:t> your hand from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losing thermal energy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www.clipartbest.com/cliparts/4cb/Mb9/4cbMb9G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3119"/>
            <a:ext cx="2129398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264" y="1594670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Poor conductors are called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 and insulators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forline.net/resources/Metal_Pi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1613118"/>
            <a:ext cx="2231761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613118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Metals are the best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conductors</a:t>
            </a:r>
            <a:r>
              <a:rPr lang="en-GB" sz="1600" dirty="0" smtClean="0">
                <a:latin typeface="Comic Sans MS" panose="030F0702030302020204" pitchFamily="66" charset="0"/>
              </a:rPr>
              <a:t>. They feel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</a:t>
            </a:r>
            <a:r>
              <a:rPr lang="en-GB" sz="1600" dirty="0" smtClean="0">
                <a:latin typeface="Comic Sans MS" panose="030F0702030302020204" pitchFamily="66" charset="0"/>
              </a:rPr>
              <a:t> to the touch as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 </a:t>
            </a:r>
            <a:r>
              <a:rPr lang="en-GB" sz="1600" dirty="0" smtClean="0">
                <a:latin typeface="Comic Sans MS" panose="030F0702030302020204" pitchFamily="66" charset="0"/>
              </a:rPr>
              <a:t>is quickly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conducted away </a:t>
            </a:r>
            <a:r>
              <a:rPr lang="en-GB" sz="1600" dirty="0" smtClean="0">
                <a:latin typeface="Comic Sans MS" panose="030F0702030302020204" pitchFamily="66" charset="0"/>
              </a:rPr>
              <a:t>from your hand.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o.quizlet.com/jJOBv3F3Yjh1fCsyiFn8Vw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" y="4077071"/>
            <a:ext cx="2219933" cy="17747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4056488"/>
            <a:ext cx="2088232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Non-metals</a:t>
            </a:r>
            <a:r>
              <a:rPr lang="en-GB" sz="1600" dirty="0" smtClean="0">
                <a:latin typeface="Comic Sans MS" panose="030F0702030302020204" pitchFamily="66" charset="0"/>
              </a:rPr>
              <a:t> tend to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 conductors</a:t>
            </a:r>
            <a:r>
              <a:rPr lang="en-GB" sz="1600" dirty="0" smtClean="0">
                <a:latin typeface="Comic Sans MS" panose="030F0702030302020204" pitchFamily="66" charset="0"/>
              </a:rPr>
              <a:t>.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polystyrene </a:t>
            </a:r>
            <a:r>
              <a:rPr lang="en-GB" sz="1600" dirty="0" smtClean="0">
                <a:latin typeface="Comic Sans MS" panose="030F0702030302020204" pitchFamily="66" charset="0"/>
              </a:rPr>
              <a:t>tile feels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</a:t>
            </a:r>
            <a:r>
              <a:rPr lang="en-GB" sz="1600" dirty="0" smtClean="0">
                <a:latin typeface="Comic Sans MS" panose="030F0702030302020204" pitchFamily="66" charset="0"/>
              </a:rPr>
              <a:t> to the touch because it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stops</a:t>
            </a:r>
            <a:r>
              <a:rPr lang="en-GB" sz="1600" dirty="0" smtClean="0">
                <a:latin typeface="Comic Sans MS" panose="030F0702030302020204" pitchFamily="66" charset="0"/>
              </a:rPr>
              <a:t> your hand from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losing thermal energy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www.clipartbest.com/cliparts/4cb/Mb9/4cbMb9G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3119"/>
            <a:ext cx="2129398" cy="18158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264" y="1594670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Poor conductors are called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38" y="4056488"/>
            <a:ext cx="2086354" cy="178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8264" y="4041928"/>
            <a:ext cx="208823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sz="1600" dirty="0" smtClean="0">
                <a:latin typeface="Comic Sans MS" panose="030F0702030302020204" pitchFamily="66" charset="0"/>
              </a:rPr>
              <a:t> are poor conductors,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sz="1600" dirty="0" smtClean="0">
                <a:latin typeface="Comic Sans MS" panose="030F0702030302020204" pitchFamily="66" charset="0"/>
              </a:rPr>
              <a:t> are the worst of all.  Many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600" dirty="0" smtClean="0">
                <a:latin typeface="Comic Sans MS" panose="030F0702030302020204" pitchFamily="66" charset="0"/>
              </a:rPr>
              <a:t> have tiny pockets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trapped air.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83068"/>
              </p:ext>
            </p:extLst>
          </p:nvPr>
        </p:nvGraphicFramePr>
        <p:xfrm>
          <a:off x="1043608" y="1484784"/>
          <a:ext cx="71287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2.3.1 Conduction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Describe experiments to demonstrate the properties of good and bad thermal conductors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2.3.2 Convection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Recognise convection as an important method of thermal transfer in fluids • Relate convection in fluids to density changes and describe experiments to illustrate convection 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2.3.3 Radiation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infra-red radiation as part of the electromagnetic spectrum • Recognise that thermal energy transfer by radiation does not require a medium • Describe the effect of surface colour (black or white) and texture (dull or shiny) on the emission, absorption and reflection of radiation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2.3.4 Consequences of energy transfer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and explain some of the everyday applications and consequences of conduction, convection and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conduction in solids including lattice vibration and transfer by electrons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Describe experiments to show the properties of good and bad emitters and good and bad absorbers of infra-red radiation • Show understanding that the amount of radiation emitted also depends on the surface temperature and surface area of a body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292080" y="3068960"/>
            <a:ext cx="2808312" cy="7200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 rot="5400000">
            <a:off x="3217540" y="5143500"/>
            <a:ext cx="2708920" cy="72008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/>
        </p:nvSpPr>
        <p:spPr>
          <a:xfrm rot="16200000">
            <a:off x="3235542" y="976418"/>
            <a:ext cx="2672916" cy="720080"/>
          </a:xfrm>
          <a:prstGeom prst="homePlate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 rot="10800000">
            <a:off x="1043608" y="3066372"/>
            <a:ext cx="2808312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51920" y="2708920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11960" y="32417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HEAT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282073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317903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54372" y="6093296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31640" y="3190507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20272" y="4149080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Drawing pin held on with </a:t>
            </a:r>
            <a:r>
              <a:rPr lang="en-GB" dirty="0" err="1" smtClean="0"/>
              <a:t>vaseline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7596336" y="3395054"/>
            <a:ext cx="324036" cy="75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32417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Aluminium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2218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Steel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85158" y="1480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Brass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12321" y="49959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292080" y="3068960"/>
            <a:ext cx="2808312" cy="7200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 rot="5400000">
            <a:off x="3217540" y="5143500"/>
            <a:ext cx="2708920" cy="72008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/>
        </p:nvSpPr>
        <p:spPr>
          <a:xfrm rot="16200000">
            <a:off x="3235542" y="976418"/>
            <a:ext cx="2672916" cy="720080"/>
          </a:xfrm>
          <a:prstGeom prst="homePlate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 rot="10800000">
            <a:off x="1043608" y="3066372"/>
            <a:ext cx="2808312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51920" y="2708920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11960" y="32417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HEAT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282073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317903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54372" y="6093296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31640" y="3190507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20272" y="4149080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Drawing pin held on with </a:t>
            </a:r>
            <a:r>
              <a:rPr lang="en-GB" dirty="0" err="1" smtClean="0"/>
              <a:t>vaseline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7596336" y="3395054"/>
            <a:ext cx="324036" cy="75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32417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Aluminium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2218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Steel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85158" y="1480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Brass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12321" y="49959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34822"/>
              </p:ext>
            </p:extLst>
          </p:nvPr>
        </p:nvGraphicFramePr>
        <p:xfrm>
          <a:off x="527720" y="4149080"/>
          <a:ext cx="30480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for pin to fall (</a:t>
                      </a:r>
                      <a:r>
                        <a:rPr lang="en-GB" dirty="0" err="1" smtClean="0"/>
                        <a:t>secs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292080" y="3068960"/>
            <a:ext cx="2808312" cy="7200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 rot="5400000">
            <a:off x="3217540" y="5143500"/>
            <a:ext cx="2708920" cy="72008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/>
        </p:nvSpPr>
        <p:spPr>
          <a:xfrm rot="16200000">
            <a:off x="3235542" y="976418"/>
            <a:ext cx="2672916" cy="720080"/>
          </a:xfrm>
          <a:prstGeom prst="homePlate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 rot="10800000">
            <a:off x="1043608" y="3066372"/>
            <a:ext cx="2808312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51920" y="2708920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11960" y="32417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HEAT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282073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317903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54372" y="6093296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31640" y="3190507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20272" y="4149080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Drawing pin held on with </a:t>
            </a:r>
            <a:r>
              <a:rPr lang="en-GB" dirty="0" err="1" smtClean="0"/>
              <a:t>vaseline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7596336" y="3395054"/>
            <a:ext cx="324036" cy="75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32417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Aluminium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2218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Steel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85158" y="1480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Brass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12321" y="49959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22548"/>
              </p:ext>
            </p:extLst>
          </p:nvPr>
        </p:nvGraphicFramePr>
        <p:xfrm>
          <a:off x="527720" y="4149080"/>
          <a:ext cx="30480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for pin to fall (</a:t>
                      </a:r>
                      <a:r>
                        <a:rPr lang="en-GB" dirty="0" err="1" smtClean="0"/>
                        <a:t>secs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7544" y="1664804"/>
            <a:ext cx="331236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Conclusion: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Copper is the best conductor of thermal energy, steel is the worst.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292080" y="3068960"/>
            <a:ext cx="2808312" cy="7200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 rot="5400000">
            <a:off x="3217540" y="5143500"/>
            <a:ext cx="2708920" cy="72008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/>
        </p:nvSpPr>
        <p:spPr>
          <a:xfrm rot="16200000">
            <a:off x="3235542" y="976418"/>
            <a:ext cx="2672916" cy="720080"/>
          </a:xfrm>
          <a:prstGeom prst="homePlate">
            <a:avLst/>
          </a:prstGeom>
          <a:solidFill>
            <a:srgbClr val="CC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 rot="10800000">
            <a:off x="1043608" y="3066372"/>
            <a:ext cx="2808312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51920" y="2708920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11960" y="32417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HEAT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55976" y="282073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317903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354372" y="6093296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31640" y="3190507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20272" y="4149080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Drawing pin held on with </a:t>
            </a:r>
            <a:r>
              <a:rPr lang="en-GB" dirty="0" err="1" smtClean="0"/>
              <a:t>vaseline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7596336" y="3395054"/>
            <a:ext cx="324036" cy="754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32417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Aluminium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2218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Steel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85158" y="1480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Brass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12321" y="49959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99985"/>
              </p:ext>
            </p:extLst>
          </p:nvPr>
        </p:nvGraphicFramePr>
        <p:xfrm>
          <a:off x="527720" y="4149080"/>
          <a:ext cx="30480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for pin to fall (</a:t>
                      </a:r>
                      <a:r>
                        <a:rPr lang="en-GB" dirty="0" err="1" smtClean="0"/>
                        <a:t>secs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</a:t>
                      </a:r>
                      <a:endParaRPr lang="en-GB" dirty="0"/>
                    </a:p>
                  </a:txBody>
                  <a:tcPr/>
                </a:tc>
              </a:tr>
              <a:tr h="3564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7544" y="1664804"/>
            <a:ext cx="331236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Conclusion: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Copper is the best conductor of thermal energy, steel is the worst.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1838"/>
              </p:ext>
            </p:extLst>
          </p:nvPr>
        </p:nvGraphicFramePr>
        <p:xfrm>
          <a:off x="5172236" y="4950293"/>
          <a:ext cx="384008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980"/>
                <a:gridCol w="2496108"/>
              </a:tblGrid>
              <a:tr h="3388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Textbook</a:t>
                      </a:r>
                      <a:r>
                        <a:rPr lang="en-GB" sz="1200" baseline="0" dirty="0" smtClean="0"/>
                        <a:t> relative conductivity values.</a:t>
                      </a:r>
                      <a:endParaRPr lang="en-GB" sz="1200" dirty="0"/>
                    </a:p>
                  </a:txBody>
                  <a:tcPr anchor="ctr"/>
                </a:tc>
              </a:tr>
              <a:tr h="3388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204</a:t>
                      </a:r>
                      <a:endParaRPr lang="en-GB" dirty="0"/>
                    </a:p>
                  </a:txBody>
                  <a:tcPr anchor="ctr"/>
                </a:tc>
              </a:tr>
              <a:tr h="3388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 anchor="ctr"/>
                </a:tc>
              </a:tr>
              <a:tr h="3388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Copper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385</a:t>
                      </a:r>
                      <a:endParaRPr lang="en-GB" dirty="0"/>
                    </a:p>
                  </a:txBody>
                  <a:tcPr anchor="ctr"/>
                </a:tc>
              </a:tr>
              <a:tr h="3388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484623">
            <a:off x="2349690" y="5501929"/>
            <a:ext cx="628193" cy="1885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8593337">
            <a:off x="2141866" y="3872039"/>
            <a:ext cx="3420109" cy="61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 descr="http://www.clipartbest.com/cliparts/xig/MEk/xigMEky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489">
            <a:off x="3006462" y="760330"/>
            <a:ext cx="1944216" cy="64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127183" y="5611229"/>
            <a:ext cx="577516" cy="568190"/>
          </a:xfrm>
          <a:custGeom>
            <a:avLst/>
            <a:gdLst>
              <a:gd name="connsiteX0" fmla="*/ 163630 w 577516"/>
              <a:gd name="connsiteY0" fmla="*/ 67676 h 568190"/>
              <a:gd name="connsiteX1" fmla="*/ 163630 w 577516"/>
              <a:gd name="connsiteY1" fmla="*/ 67676 h 568190"/>
              <a:gd name="connsiteX2" fmla="*/ 57752 w 577516"/>
              <a:gd name="connsiteY2" fmla="*/ 115803 h 568190"/>
              <a:gd name="connsiteX3" fmla="*/ 38501 w 577516"/>
              <a:gd name="connsiteY3" fmla="*/ 144678 h 568190"/>
              <a:gd name="connsiteX4" fmla="*/ 9625 w 577516"/>
              <a:gd name="connsiteY4" fmla="*/ 202430 h 568190"/>
              <a:gd name="connsiteX5" fmla="*/ 0 w 577516"/>
              <a:gd name="connsiteY5" fmla="*/ 231306 h 568190"/>
              <a:gd name="connsiteX6" fmla="*/ 28876 w 577516"/>
              <a:gd name="connsiteY6" fmla="*/ 308308 h 568190"/>
              <a:gd name="connsiteX7" fmla="*/ 57752 w 577516"/>
              <a:gd name="connsiteY7" fmla="*/ 356434 h 568190"/>
              <a:gd name="connsiteX8" fmla="*/ 86628 w 577516"/>
              <a:gd name="connsiteY8" fmla="*/ 366059 h 568190"/>
              <a:gd name="connsiteX9" fmla="*/ 105878 w 577516"/>
              <a:gd name="connsiteY9" fmla="*/ 394935 h 568190"/>
              <a:gd name="connsiteX10" fmla="*/ 192505 w 577516"/>
              <a:gd name="connsiteY10" fmla="*/ 433436 h 568190"/>
              <a:gd name="connsiteX11" fmla="*/ 211756 w 577516"/>
              <a:gd name="connsiteY11" fmla="*/ 539314 h 568190"/>
              <a:gd name="connsiteX12" fmla="*/ 231006 w 577516"/>
              <a:gd name="connsiteY12" fmla="*/ 568190 h 568190"/>
              <a:gd name="connsiteX13" fmla="*/ 269508 w 577516"/>
              <a:gd name="connsiteY13" fmla="*/ 558565 h 568190"/>
              <a:gd name="connsiteX14" fmla="*/ 288758 w 577516"/>
              <a:gd name="connsiteY14" fmla="*/ 529689 h 568190"/>
              <a:gd name="connsiteX15" fmla="*/ 346510 w 577516"/>
              <a:gd name="connsiteY15" fmla="*/ 500813 h 568190"/>
              <a:gd name="connsiteX16" fmla="*/ 404261 w 577516"/>
              <a:gd name="connsiteY16" fmla="*/ 462312 h 568190"/>
              <a:gd name="connsiteX17" fmla="*/ 462013 w 577516"/>
              <a:gd name="connsiteY17" fmla="*/ 414186 h 568190"/>
              <a:gd name="connsiteX18" fmla="*/ 471638 w 577516"/>
              <a:gd name="connsiteY18" fmla="*/ 385310 h 568190"/>
              <a:gd name="connsiteX19" fmla="*/ 529390 w 577516"/>
              <a:gd name="connsiteY19" fmla="*/ 346809 h 568190"/>
              <a:gd name="connsiteX20" fmla="*/ 548640 w 577516"/>
              <a:gd name="connsiteY20" fmla="*/ 289057 h 568190"/>
              <a:gd name="connsiteX21" fmla="*/ 558265 w 577516"/>
              <a:gd name="connsiteY21" fmla="*/ 260182 h 568190"/>
              <a:gd name="connsiteX22" fmla="*/ 577516 w 577516"/>
              <a:gd name="connsiteY22" fmla="*/ 231306 h 568190"/>
              <a:gd name="connsiteX23" fmla="*/ 567891 w 577516"/>
              <a:gd name="connsiteY23" fmla="*/ 192805 h 568190"/>
              <a:gd name="connsiteX24" fmla="*/ 548640 w 577516"/>
              <a:gd name="connsiteY24" fmla="*/ 163929 h 568190"/>
              <a:gd name="connsiteX25" fmla="*/ 471638 w 577516"/>
              <a:gd name="connsiteY25" fmla="*/ 144678 h 568190"/>
              <a:gd name="connsiteX26" fmla="*/ 423512 w 577516"/>
              <a:gd name="connsiteY26" fmla="*/ 86927 h 568190"/>
              <a:gd name="connsiteX27" fmla="*/ 404261 w 577516"/>
              <a:gd name="connsiteY27" fmla="*/ 48426 h 568190"/>
              <a:gd name="connsiteX28" fmla="*/ 375385 w 577516"/>
              <a:gd name="connsiteY28" fmla="*/ 38800 h 568190"/>
              <a:gd name="connsiteX29" fmla="*/ 327259 w 577516"/>
              <a:gd name="connsiteY29" fmla="*/ 299 h 568190"/>
              <a:gd name="connsiteX30" fmla="*/ 269508 w 577516"/>
              <a:gd name="connsiteY30" fmla="*/ 19550 h 568190"/>
              <a:gd name="connsiteX31" fmla="*/ 202131 w 577516"/>
              <a:gd name="connsiteY31" fmla="*/ 19550 h 568190"/>
              <a:gd name="connsiteX32" fmla="*/ 192505 w 577516"/>
              <a:gd name="connsiteY32" fmla="*/ 48426 h 568190"/>
              <a:gd name="connsiteX33" fmla="*/ 163630 w 577516"/>
              <a:gd name="connsiteY33" fmla="*/ 67676 h 5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7516" h="568190">
                <a:moveTo>
                  <a:pt x="163630" y="67676"/>
                </a:moveTo>
                <a:lnTo>
                  <a:pt x="163630" y="67676"/>
                </a:lnTo>
                <a:cubicBezTo>
                  <a:pt x="141112" y="76120"/>
                  <a:pt x="81873" y="91682"/>
                  <a:pt x="57752" y="115803"/>
                </a:cubicBezTo>
                <a:cubicBezTo>
                  <a:pt x="49572" y="123983"/>
                  <a:pt x="44918" y="135053"/>
                  <a:pt x="38501" y="144678"/>
                </a:cubicBezTo>
                <a:cubicBezTo>
                  <a:pt x="14308" y="217258"/>
                  <a:pt x="46943" y="127794"/>
                  <a:pt x="9625" y="202430"/>
                </a:cubicBezTo>
                <a:cubicBezTo>
                  <a:pt x="5088" y="211505"/>
                  <a:pt x="3208" y="221681"/>
                  <a:pt x="0" y="231306"/>
                </a:cubicBezTo>
                <a:cubicBezTo>
                  <a:pt x="13072" y="296666"/>
                  <a:pt x="-283" y="261654"/>
                  <a:pt x="28876" y="308308"/>
                </a:cubicBezTo>
                <a:cubicBezTo>
                  <a:pt x="38791" y="324172"/>
                  <a:pt x="44523" y="343205"/>
                  <a:pt x="57752" y="356434"/>
                </a:cubicBezTo>
                <a:cubicBezTo>
                  <a:pt x="64926" y="363608"/>
                  <a:pt x="77003" y="362851"/>
                  <a:pt x="86628" y="366059"/>
                </a:cubicBezTo>
                <a:cubicBezTo>
                  <a:pt x="93045" y="375684"/>
                  <a:pt x="95307" y="390237"/>
                  <a:pt x="105878" y="394935"/>
                </a:cubicBezTo>
                <a:cubicBezTo>
                  <a:pt x="207229" y="439980"/>
                  <a:pt x="149187" y="368457"/>
                  <a:pt x="192505" y="433436"/>
                </a:cubicBezTo>
                <a:cubicBezTo>
                  <a:pt x="195823" y="459977"/>
                  <a:pt x="196919" y="509639"/>
                  <a:pt x="211756" y="539314"/>
                </a:cubicBezTo>
                <a:cubicBezTo>
                  <a:pt x="216929" y="549661"/>
                  <a:pt x="224589" y="558565"/>
                  <a:pt x="231006" y="568190"/>
                </a:cubicBezTo>
                <a:cubicBezTo>
                  <a:pt x="243840" y="564982"/>
                  <a:pt x="258501" y="565903"/>
                  <a:pt x="269508" y="558565"/>
                </a:cubicBezTo>
                <a:cubicBezTo>
                  <a:pt x="279133" y="552148"/>
                  <a:pt x="280578" y="537869"/>
                  <a:pt x="288758" y="529689"/>
                </a:cubicBezTo>
                <a:cubicBezTo>
                  <a:pt x="307417" y="511029"/>
                  <a:pt x="323024" y="508641"/>
                  <a:pt x="346510" y="500813"/>
                </a:cubicBezTo>
                <a:cubicBezTo>
                  <a:pt x="365760" y="487979"/>
                  <a:pt x="387901" y="478672"/>
                  <a:pt x="404261" y="462312"/>
                </a:cubicBezTo>
                <a:cubicBezTo>
                  <a:pt x="441317" y="425256"/>
                  <a:pt x="421811" y="440987"/>
                  <a:pt x="462013" y="414186"/>
                </a:cubicBezTo>
                <a:cubicBezTo>
                  <a:pt x="465221" y="404561"/>
                  <a:pt x="464464" y="392484"/>
                  <a:pt x="471638" y="385310"/>
                </a:cubicBezTo>
                <a:cubicBezTo>
                  <a:pt x="487998" y="368950"/>
                  <a:pt x="529390" y="346809"/>
                  <a:pt x="529390" y="346809"/>
                </a:cubicBezTo>
                <a:lnTo>
                  <a:pt x="548640" y="289057"/>
                </a:lnTo>
                <a:cubicBezTo>
                  <a:pt x="551848" y="279432"/>
                  <a:pt x="552637" y="268624"/>
                  <a:pt x="558265" y="260182"/>
                </a:cubicBezTo>
                <a:lnTo>
                  <a:pt x="577516" y="231306"/>
                </a:lnTo>
                <a:cubicBezTo>
                  <a:pt x="574308" y="218472"/>
                  <a:pt x="573102" y="204964"/>
                  <a:pt x="567891" y="192805"/>
                </a:cubicBezTo>
                <a:cubicBezTo>
                  <a:pt x="563334" y="182172"/>
                  <a:pt x="557673" y="171156"/>
                  <a:pt x="548640" y="163929"/>
                </a:cubicBezTo>
                <a:cubicBezTo>
                  <a:pt x="538776" y="156038"/>
                  <a:pt x="474032" y="145157"/>
                  <a:pt x="471638" y="144678"/>
                </a:cubicBezTo>
                <a:cubicBezTo>
                  <a:pt x="445091" y="118132"/>
                  <a:pt x="441381" y="118198"/>
                  <a:pt x="423512" y="86927"/>
                </a:cubicBezTo>
                <a:cubicBezTo>
                  <a:pt x="416393" y="74469"/>
                  <a:pt x="414407" y="58572"/>
                  <a:pt x="404261" y="48426"/>
                </a:cubicBezTo>
                <a:cubicBezTo>
                  <a:pt x="397087" y="41252"/>
                  <a:pt x="385010" y="42009"/>
                  <a:pt x="375385" y="38800"/>
                </a:cubicBezTo>
                <a:cubicBezTo>
                  <a:pt x="363041" y="20284"/>
                  <a:pt x="356115" y="-2907"/>
                  <a:pt x="327259" y="299"/>
                </a:cubicBezTo>
                <a:cubicBezTo>
                  <a:pt x="307091" y="2540"/>
                  <a:pt x="269508" y="19550"/>
                  <a:pt x="269508" y="19550"/>
                </a:cubicBezTo>
                <a:cubicBezTo>
                  <a:pt x="246076" y="11740"/>
                  <a:pt x="227014" y="-356"/>
                  <a:pt x="202131" y="19550"/>
                </a:cubicBezTo>
                <a:cubicBezTo>
                  <a:pt x="194208" y="25888"/>
                  <a:pt x="198593" y="40309"/>
                  <a:pt x="192505" y="48426"/>
                </a:cubicBezTo>
                <a:cubicBezTo>
                  <a:pt x="188201" y="54165"/>
                  <a:pt x="168443" y="64468"/>
                  <a:pt x="163630" y="676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788024" y="25984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940424" y="27508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092824" y="29032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48808" y="25984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12992" y="2759231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57008" y="2742463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3227277">
            <a:off x="4825421" y="3305026"/>
            <a:ext cx="1584176" cy="11521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heat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2670455"/>
            <a:ext cx="1800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Boiling water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1"/>
            <a:endCxn id="14" idx="7"/>
          </p:cNvCxnSpPr>
          <p:nvPr/>
        </p:nvCxnSpPr>
        <p:spPr>
          <a:xfrm flipH="1" flipV="1">
            <a:off x="5235917" y="2780322"/>
            <a:ext cx="704235" cy="90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800" y="5596201"/>
            <a:ext cx="1043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Gauze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771800" y="5689865"/>
            <a:ext cx="613000" cy="106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6163" y="6137254"/>
            <a:ext cx="1043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Ice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5941" y="5874664"/>
            <a:ext cx="545772" cy="262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7568" y="2148835"/>
            <a:ext cx="217870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the top of the tube is </a:t>
            </a:r>
            <a:r>
              <a:rPr lang="en-GB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the water </a:t>
            </a:r>
            <a:r>
              <a:rPr lang="en-GB" dirty="0" smtClean="0">
                <a:solidFill>
                  <a:srgbClr val="FF0000"/>
                </a:solidFill>
              </a:rPr>
              <a:t>boils</a:t>
            </a:r>
            <a:r>
              <a:rPr lang="en-GB" dirty="0" smtClean="0"/>
              <a:t> and turns into </a:t>
            </a:r>
            <a:r>
              <a:rPr lang="en-GB" dirty="0" smtClean="0">
                <a:solidFill>
                  <a:srgbClr val="FF0000"/>
                </a:solidFill>
              </a:rPr>
              <a:t>steam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ice </a:t>
            </a:r>
            <a:r>
              <a:rPr lang="en-GB" dirty="0" smtClean="0">
                <a:solidFill>
                  <a:srgbClr val="FF0000"/>
                </a:solidFill>
              </a:rPr>
              <a:t>trapped</a:t>
            </a:r>
            <a:r>
              <a:rPr lang="en-GB" dirty="0" smtClean="0"/>
              <a:t> at the </a:t>
            </a:r>
            <a:r>
              <a:rPr lang="en-GB" dirty="0" smtClean="0">
                <a:solidFill>
                  <a:srgbClr val="FF0000"/>
                </a:solidFill>
              </a:rPr>
              <a:t>bottom</a:t>
            </a:r>
            <a:r>
              <a:rPr lang="en-GB" dirty="0" smtClean="0"/>
              <a:t> of the tube does </a:t>
            </a:r>
            <a:r>
              <a:rPr lang="en-GB" dirty="0" smtClean="0">
                <a:solidFill>
                  <a:srgbClr val="FF0000"/>
                </a:solidFill>
              </a:rPr>
              <a:t>not melt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8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Comparing conductors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484623">
            <a:off x="2349690" y="5501929"/>
            <a:ext cx="628193" cy="1885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8593337">
            <a:off x="2141866" y="3872039"/>
            <a:ext cx="3420109" cy="61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 descr="http://www.clipartbest.com/cliparts/xig/MEk/xigMEky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489">
            <a:off x="3006462" y="760330"/>
            <a:ext cx="1944216" cy="64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127183" y="5611229"/>
            <a:ext cx="577516" cy="568190"/>
          </a:xfrm>
          <a:custGeom>
            <a:avLst/>
            <a:gdLst>
              <a:gd name="connsiteX0" fmla="*/ 163630 w 577516"/>
              <a:gd name="connsiteY0" fmla="*/ 67676 h 568190"/>
              <a:gd name="connsiteX1" fmla="*/ 163630 w 577516"/>
              <a:gd name="connsiteY1" fmla="*/ 67676 h 568190"/>
              <a:gd name="connsiteX2" fmla="*/ 57752 w 577516"/>
              <a:gd name="connsiteY2" fmla="*/ 115803 h 568190"/>
              <a:gd name="connsiteX3" fmla="*/ 38501 w 577516"/>
              <a:gd name="connsiteY3" fmla="*/ 144678 h 568190"/>
              <a:gd name="connsiteX4" fmla="*/ 9625 w 577516"/>
              <a:gd name="connsiteY4" fmla="*/ 202430 h 568190"/>
              <a:gd name="connsiteX5" fmla="*/ 0 w 577516"/>
              <a:gd name="connsiteY5" fmla="*/ 231306 h 568190"/>
              <a:gd name="connsiteX6" fmla="*/ 28876 w 577516"/>
              <a:gd name="connsiteY6" fmla="*/ 308308 h 568190"/>
              <a:gd name="connsiteX7" fmla="*/ 57752 w 577516"/>
              <a:gd name="connsiteY7" fmla="*/ 356434 h 568190"/>
              <a:gd name="connsiteX8" fmla="*/ 86628 w 577516"/>
              <a:gd name="connsiteY8" fmla="*/ 366059 h 568190"/>
              <a:gd name="connsiteX9" fmla="*/ 105878 w 577516"/>
              <a:gd name="connsiteY9" fmla="*/ 394935 h 568190"/>
              <a:gd name="connsiteX10" fmla="*/ 192505 w 577516"/>
              <a:gd name="connsiteY10" fmla="*/ 433436 h 568190"/>
              <a:gd name="connsiteX11" fmla="*/ 211756 w 577516"/>
              <a:gd name="connsiteY11" fmla="*/ 539314 h 568190"/>
              <a:gd name="connsiteX12" fmla="*/ 231006 w 577516"/>
              <a:gd name="connsiteY12" fmla="*/ 568190 h 568190"/>
              <a:gd name="connsiteX13" fmla="*/ 269508 w 577516"/>
              <a:gd name="connsiteY13" fmla="*/ 558565 h 568190"/>
              <a:gd name="connsiteX14" fmla="*/ 288758 w 577516"/>
              <a:gd name="connsiteY14" fmla="*/ 529689 h 568190"/>
              <a:gd name="connsiteX15" fmla="*/ 346510 w 577516"/>
              <a:gd name="connsiteY15" fmla="*/ 500813 h 568190"/>
              <a:gd name="connsiteX16" fmla="*/ 404261 w 577516"/>
              <a:gd name="connsiteY16" fmla="*/ 462312 h 568190"/>
              <a:gd name="connsiteX17" fmla="*/ 462013 w 577516"/>
              <a:gd name="connsiteY17" fmla="*/ 414186 h 568190"/>
              <a:gd name="connsiteX18" fmla="*/ 471638 w 577516"/>
              <a:gd name="connsiteY18" fmla="*/ 385310 h 568190"/>
              <a:gd name="connsiteX19" fmla="*/ 529390 w 577516"/>
              <a:gd name="connsiteY19" fmla="*/ 346809 h 568190"/>
              <a:gd name="connsiteX20" fmla="*/ 548640 w 577516"/>
              <a:gd name="connsiteY20" fmla="*/ 289057 h 568190"/>
              <a:gd name="connsiteX21" fmla="*/ 558265 w 577516"/>
              <a:gd name="connsiteY21" fmla="*/ 260182 h 568190"/>
              <a:gd name="connsiteX22" fmla="*/ 577516 w 577516"/>
              <a:gd name="connsiteY22" fmla="*/ 231306 h 568190"/>
              <a:gd name="connsiteX23" fmla="*/ 567891 w 577516"/>
              <a:gd name="connsiteY23" fmla="*/ 192805 h 568190"/>
              <a:gd name="connsiteX24" fmla="*/ 548640 w 577516"/>
              <a:gd name="connsiteY24" fmla="*/ 163929 h 568190"/>
              <a:gd name="connsiteX25" fmla="*/ 471638 w 577516"/>
              <a:gd name="connsiteY25" fmla="*/ 144678 h 568190"/>
              <a:gd name="connsiteX26" fmla="*/ 423512 w 577516"/>
              <a:gd name="connsiteY26" fmla="*/ 86927 h 568190"/>
              <a:gd name="connsiteX27" fmla="*/ 404261 w 577516"/>
              <a:gd name="connsiteY27" fmla="*/ 48426 h 568190"/>
              <a:gd name="connsiteX28" fmla="*/ 375385 w 577516"/>
              <a:gd name="connsiteY28" fmla="*/ 38800 h 568190"/>
              <a:gd name="connsiteX29" fmla="*/ 327259 w 577516"/>
              <a:gd name="connsiteY29" fmla="*/ 299 h 568190"/>
              <a:gd name="connsiteX30" fmla="*/ 269508 w 577516"/>
              <a:gd name="connsiteY30" fmla="*/ 19550 h 568190"/>
              <a:gd name="connsiteX31" fmla="*/ 202131 w 577516"/>
              <a:gd name="connsiteY31" fmla="*/ 19550 h 568190"/>
              <a:gd name="connsiteX32" fmla="*/ 192505 w 577516"/>
              <a:gd name="connsiteY32" fmla="*/ 48426 h 568190"/>
              <a:gd name="connsiteX33" fmla="*/ 163630 w 577516"/>
              <a:gd name="connsiteY33" fmla="*/ 67676 h 56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7516" h="568190">
                <a:moveTo>
                  <a:pt x="163630" y="67676"/>
                </a:moveTo>
                <a:lnTo>
                  <a:pt x="163630" y="67676"/>
                </a:lnTo>
                <a:cubicBezTo>
                  <a:pt x="141112" y="76120"/>
                  <a:pt x="81873" y="91682"/>
                  <a:pt x="57752" y="115803"/>
                </a:cubicBezTo>
                <a:cubicBezTo>
                  <a:pt x="49572" y="123983"/>
                  <a:pt x="44918" y="135053"/>
                  <a:pt x="38501" y="144678"/>
                </a:cubicBezTo>
                <a:cubicBezTo>
                  <a:pt x="14308" y="217258"/>
                  <a:pt x="46943" y="127794"/>
                  <a:pt x="9625" y="202430"/>
                </a:cubicBezTo>
                <a:cubicBezTo>
                  <a:pt x="5088" y="211505"/>
                  <a:pt x="3208" y="221681"/>
                  <a:pt x="0" y="231306"/>
                </a:cubicBezTo>
                <a:cubicBezTo>
                  <a:pt x="13072" y="296666"/>
                  <a:pt x="-283" y="261654"/>
                  <a:pt x="28876" y="308308"/>
                </a:cubicBezTo>
                <a:cubicBezTo>
                  <a:pt x="38791" y="324172"/>
                  <a:pt x="44523" y="343205"/>
                  <a:pt x="57752" y="356434"/>
                </a:cubicBezTo>
                <a:cubicBezTo>
                  <a:pt x="64926" y="363608"/>
                  <a:pt x="77003" y="362851"/>
                  <a:pt x="86628" y="366059"/>
                </a:cubicBezTo>
                <a:cubicBezTo>
                  <a:pt x="93045" y="375684"/>
                  <a:pt x="95307" y="390237"/>
                  <a:pt x="105878" y="394935"/>
                </a:cubicBezTo>
                <a:cubicBezTo>
                  <a:pt x="207229" y="439980"/>
                  <a:pt x="149187" y="368457"/>
                  <a:pt x="192505" y="433436"/>
                </a:cubicBezTo>
                <a:cubicBezTo>
                  <a:pt x="195823" y="459977"/>
                  <a:pt x="196919" y="509639"/>
                  <a:pt x="211756" y="539314"/>
                </a:cubicBezTo>
                <a:cubicBezTo>
                  <a:pt x="216929" y="549661"/>
                  <a:pt x="224589" y="558565"/>
                  <a:pt x="231006" y="568190"/>
                </a:cubicBezTo>
                <a:cubicBezTo>
                  <a:pt x="243840" y="564982"/>
                  <a:pt x="258501" y="565903"/>
                  <a:pt x="269508" y="558565"/>
                </a:cubicBezTo>
                <a:cubicBezTo>
                  <a:pt x="279133" y="552148"/>
                  <a:pt x="280578" y="537869"/>
                  <a:pt x="288758" y="529689"/>
                </a:cubicBezTo>
                <a:cubicBezTo>
                  <a:pt x="307417" y="511029"/>
                  <a:pt x="323024" y="508641"/>
                  <a:pt x="346510" y="500813"/>
                </a:cubicBezTo>
                <a:cubicBezTo>
                  <a:pt x="365760" y="487979"/>
                  <a:pt x="387901" y="478672"/>
                  <a:pt x="404261" y="462312"/>
                </a:cubicBezTo>
                <a:cubicBezTo>
                  <a:pt x="441317" y="425256"/>
                  <a:pt x="421811" y="440987"/>
                  <a:pt x="462013" y="414186"/>
                </a:cubicBezTo>
                <a:cubicBezTo>
                  <a:pt x="465221" y="404561"/>
                  <a:pt x="464464" y="392484"/>
                  <a:pt x="471638" y="385310"/>
                </a:cubicBezTo>
                <a:cubicBezTo>
                  <a:pt x="487998" y="368950"/>
                  <a:pt x="529390" y="346809"/>
                  <a:pt x="529390" y="346809"/>
                </a:cubicBezTo>
                <a:lnTo>
                  <a:pt x="548640" y="289057"/>
                </a:lnTo>
                <a:cubicBezTo>
                  <a:pt x="551848" y="279432"/>
                  <a:pt x="552637" y="268624"/>
                  <a:pt x="558265" y="260182"/>
                </a:cubicBezTo>
                <a:lnTo>
                  <a:pt x="577516" y="231306"/>
                </a:lnTo>
                <a:cubicBezTo>
                  <a:pt x="574308" y="218472"/>
                  <a:pt x="573102" y="204964"/>
                  <a:pt x="567891" y="192805"/>
                </a:cubicBezTo>
                <a:cubicBezTo>
                  <a:pt x="563334" y="182172"/>
                  <a:pt x="557673" y="171156"/>
                  <a:pt x="548640" y="163929"/>
                </a:cubicBezTo>
                <a:cubicBezTo>
                  <a:pt x="538776" y="156038"/>
                  <a:pt x="474032" y="145157"/>
                  <a:pt x="471638" y="144678"/>
                </a:cubicBezTo>
                <a:cubicBezTo>
                  <a:pt x="445091" y="118132"/>
                  <a:pt x="441381" y="118198"/>
                  <a:pt x="423512" y="86927"/>
                </a:cubicBezTo>
                <a:cubicBezTo>
                  <a:pt x="416393" y="74469"/>
                  <a:pt x="414407" y="58572"/>
                  <a:pt x="404261" y="48426"/>
                </a:cubicBezTo>
                <a:cubicBezTo>
                  <a:pt x="397087" y="41252"/>
                  <a:pt x="385010" y="42009"/>
                  <a:pt x="375385" y="38800"/>
                </a:cubicBezTo>
                <a:cubicBezTo>
                  <a:pt x="363041" y="20284"/>
                  <a:pt x="356115" y="-2907"/>
                  <a:pt x="327259" y="299"/>
                </a:cubicBezTo>
                <a:cubicBezTo>
                  <a:pt x="307091" y="2540"/>
                  <a:pt x="269508" y="19550"/>
                  <a:pt x="269508" y="19550"/>
                </a:cubicBezTo>
                <a:cubicBezTo>
                  <a:pt x="246076" y="11740"/>
                  <a:pt x="227014" y="-356"/>
                  <a:pt x="202131" y="19550"/>
                </a:cubicBezTo>
                <a:cubicBezTo>
                  <a:pt x="194208" y="25888"/>
                  <a:pt x="198593" y="40309"/>
                  <a:pt x="192505" y="48426"/>
                </a:cubicBezTo>
                <a:cubicBezTo>
                  <a:pt x="188201" y="54165"/>
                  <a:pt x="168443" y="64468"/>
                  <a:pt x="163630" y="676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788024" y="25984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940424" y="27508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092824" y="29032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48808" y="2598447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12992" y="2759231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57008" y="2742463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3227277">
            <a:off x="4825421" y="3305026"/>
            <a:ext cx="1584176" cy="11521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heat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2670455"/>
            <a:ext cx="1800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Boiling water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1"/>
            <a:endCxn id="14" idx="7"/>
          </p:cNvCxnSpPr>
          <p:nvPr/>
        </p:nvCxnSpPr>
        <p:spPr>
          <a:xfrm flipH="1" flipV="1">
            <a:off x="5235917" y="2780322"/>
            <a:ext cx="704235" cy="90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800" y="5596201"/>
            <a:ext cx="1043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Gauze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771800" y="5689865"/>
            <a:ext cx="613000" cy="106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6163" y="6137254"/>
            <a:ext cx="1043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Ice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5941" y="5874664"/>
            <a:ext cx="545772" cy="262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7568" y="2148835"/>
            <a:ext cx="217870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the top of the tube is </a:t>
            </a:r>
            <a:r>
              <a:rPr lang="en-GB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the water </a:t>
            </a:r>
            <a:r>
              <a:rPr lang="en-GB" dirty="0" smtClean="0">
                <a:solidFill>
                  <a:srgbClr val="FF0000"/>
                </a:solidFill>
              </a:rPr>
              <a:t>boils</a:t>
            </a:r>
            <a:r>
              <a:rPr lang="en-GB" dirty="0" smtClean="0"/>
              <a:t> and turns into </a:t>
            </a:r>
            <a:r>
              <a:rPr lang="en-GB" dirty="0" smtClean="0">
                <a:solidFill>
                  <a:srgbClr val="FF0000"/>
                </a:solidFill>
              </a:rPr>
              <a:t>steam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ice </a:t>
            </a:r>
            <a:r>
              <a:rPr lang="en-GB" dirty="0" smtClean="0">
                <a:solidFill>
                  <a:srgbClr val="FF0000"/>
                </a:solidFill>
              </a:rPr>
              <a:t>trapped</a:t>
            </a:r>
            <a:r>
              <a:rPr lang="en-GB" dirty="0" smtClean="0"/>
              <a:t> at the </a:t>
            </a:r>
            <a:r>
              <a:rPr lang="en-GB" dirty="0" smtClean="0">
                <a:solidFill>
                  <a:srgbClr val="FF0000"/>
                </a:solidFill>
              </a:rPr>
              <a:t>bottom</a:t>
            </a:r>
            <a:r>
              <a:rPr lang="en-GB" dirty="0" smtClean="0"/>
              <a:t> of the tube does </a:t>
            </a:r>
            <a:r>
              <a:rPr lang="en-GB" dirty="0" smtClean="0">
                <a:solidFill>
                  <a:srgbClr val="FF0000"/>
                </a:solidFill>
              </a:rPr>
              <a:t>not melt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650998" y="4497605"/>
            <a:ext cx="217870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experiment shows that </a:t>
            </a:r>
            <a:r>
              <a:rPr lang="en-GB" dirty="0" smtClean="0">
                <a:solidFill>
                  <a:srgbClr val="FF0000"/>
                </a:solidFill>
              </a:rPr>
              <a:t>water </a:t>
            </a:r>
            <a:r>
              <a:rPr lang="en-GB" dirty="0" smtClean="0"/>
              <a:t>is a </a:t>
            </a:r>
            <a:r>
              <a:rPr lang="en-GB" dirty="0" smtClean="0">
                <a:solidFill>
                  <a:srgbClr val="FF0000"/>
                </a:solidFill>
              </a:rPr>
              <a:t>poor conductor </a:t>
            </a:r>
            <a:r>
              <a:rPr lang="en-GB" dirty="0" smtClean="0"/>
              <a:t>of thermal energy (heat).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1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insulating materials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www.tameside.gov.uk/tmbc_images/environment/toptips/august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0773"/>
            <a:ext cx="1800200" cy="16952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467" y="3352056"/>
            <a:ext cx="2058577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http://www.tameside.gov.uk/toptips/august</a:t>
            </a:r>
          </a:p>
        </p:txBody>
      </p:sp>
    </p:spTree>
    <p:extLst>
      <p:ext uri="{BB962C8B-B14F-4D97-AF65-F5344CB8AC3E}">
        <p14:creationId xmlns:p14="http://schemas.microsoft.com/office/powerpoint/2010/main" val="37250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insulating materials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www.tameside.gov.uk/tmbc_images/environment/toptips/august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0773"/>
            <a:ext cx="1800200" cy="16952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467" y="3352056"/>
            <a:ext cx="2058577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http://www.tameside.gov.uk/toptips/august</a:t>
            </a:r>
          </a:p>
        </p:txBody>
      </p:sp>
      <p:pic>
        <p:nvPicPr>
          <p:cNvPr id="20482" name="Picture 2" descr="http://www.scienceaid.co.uk/physics/electricity/images/ins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645025"/>
            <a:ext cx="2685446" cy="1944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676" y="5589240"/>
            <a:ext cx="271804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http://www.scienceaid.co.uk/physics/electricity/energy.html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6" y="5949280"/>
            <a:ext cx="43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2.  Wall cavity filled with plastic foam, beads, or mineral wool.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645025"/>
            <a:ext cx="158417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 Double-glazed windows; two sheets of glass with air between them.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insulating materials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www.tameside.gov.uk/tmbc_images/environment/toptips/august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0773"/>
            <a:ext cx="1800200" cy="16952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467" y="3352056"/>
            <a:ext cx="2058577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http://www.tameside.gov.uk/toptips/august</a:t>
            </a:r>
          </a:p>
        </p:txBody>
      </p:sp>
      <p:pic>
        <p:nvPicPr>
          <p:cNvPr id="20482" name="Picture 2" descr="http://www.scienceaid.co.uk/physics/electricity/images/ins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645025"/>
            <a:ext cx="2685446" cy="1944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676" y="5589240"/>
            <a:ext cx="271804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http://www.scienceaid.co.uk/physics/electricity/energy.html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6" y="5949280"/>
            <a:ext cx="43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2.  Wall cavity filled with plastic foam, beads, or mineral wool.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645025"/>
            <a:ext cx="158417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 Double-glazed windows; two sheets of glass with air between them.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http://www.bromacbuilders.com/images/Insulation(after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1" y="1484784"/>
            <a:ext cx="2079638" cy="16702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3156426"/>
            <a:ext cx="223224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http://www.bromacbuilders.com/insulation.html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412776"/>
            <a:ext cx="201622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  Loft insulation – glass or mineral wool, with air trapped between the fibres.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insulating materials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www.tameside.gov.uk/tmbc_images/environment/toptips/august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0773"/>
            <a:ext cx="1800200" cy="16952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6467" y="3352056"/>
            <a:ext cx="2058577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http://www.tameside.gov.uk/toptips/august</a:t>
            </a:r>
          </a:p>
        </p:txBody>
      </p:sp>
      <p:pic>
        <p:nvPicPr>
          <p:cNvPr id="20482" name="Picture 2" descr="http://www.scienceaid.co.uk/physics/electricity/images/ins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645025"/>
            <a:ext cx="2685446" cy="1944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676" y="5589240"/>
            <a:ext cx="271804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http://www.scienceaid.co.uk/physics/electricity/energy.html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6" y="5949280"/>
            <a:ext cx="43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2.  Wall cavity filled with plastic foam, beads, or mineral wool.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645025"/>
            <a:ext cx="158417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 Double-glazed windows; two sheets of glass with air between them.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 descr="http://www.bromacbuilders.com/images/Insulation(after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1" y="1484784"/>
            <a:ext cx="2079638" cy="16702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3156426"/>
            <a:ext cx="223224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http://www.bromacbuilders.com/insulation.html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412776"/>
            <a:ext cx="201622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  Loft insulation – glass or mineral wool, with air trapped between the fibres.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://www.proinsulation.co.uk/images/13B%20water_heater_insulati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3" y="3861048"/>
            <a:ext cx="2528795" cy="23665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90256" y="6272445"/>
            <a:ext cx="2887817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http://www.proinsulation.co.uk/Tank_&amp;_Pipe_Insulation.html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8304" y="4050358"/>
            <a:ext cx="158417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4. Plastic foam lagging around the hot water storage tank.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exchange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Explaining conduction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753" y="2208838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03785" y="249687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02082" y="2254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4482" y="24069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59769" y="2582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76121" y="29289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71296" y="27620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3116536">
            <a:off x="2059554" y="2204862"/>
            <a:ext cx="864096" cy="864096"/>
            <a:chOff x="755576" y="2204864"/>
            <a:chExt cx="864096" cy="864096"/>
          </a:xfrm>
        </p:grpSpPr>
        <p:sp>
          <p:nvSpPr>
            <p:cNvPr id="15" name="Oval 14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19933080">
            <a:off x="3275856" y="2194087"/>
            <a:ext cx="864096" cy="864096"/>
            <a:chOff x="755576" y="2204864"/>
            <a:chExt cx="864096" cy="864096"/>
          </a:xfrm>
        </p:grpSpPr>
        <p:sp>
          <p:nvSpPr>
            <p:cNvPr id="23" name="Oval 22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 rot="6077972">
            <a:off x="832369" y="3270440"/>
            <a:ext cx="864096" cy="864096"/>
            <a:chOff x="755576" y="2204864"/>
            <a:chExt cx="864096" cy="864096"/>
          </a:xfrm>
        </p:grpSpPr>
        <p:sp>
          <p:nvSpPr>
            <p:cNvPr id="31" name="Oval 30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 rot="13476014">
            <a:off x="2098024" y="3243439"/>
            <a:ext cx="864096" cy="864096"/>
            <a:chOff x="755576" y="2204864"/>
            <a:chExt cx="864096" cy="864096"/>
          </a:xfrm>
        </p:grpSpPr>
        <p:sp>
          <p:nvSpPr>
            <p:cNvPr id="39" name="Oval 38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 rot="20997419">
            <a:off x="3292082" y="3243439"/>
            <a:ext cx="864096" cy="864096"/>
            <a:chOff x="755576" y="2204864"/>
            <a:chExt cx="864096" cy="864096"/>
          </a:xfrm>
        </p:grpSpPr>
        <p:sp>
          <p:nvSpPr>
            <p:cNvPr id="47" name="Oval 46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Oval 53"/>
          <p:cNvSpPr/>
          <p:nvPr/>
        </p:nvSpPr>
        <p:spPr>
          <a:xfrm>
            <a:off x="1896218" y="23561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995319" y="32337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634130" y="30644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052412" y="2364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002723" y="31101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898263" y="38562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141066" y="39636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572000" y="2030381"/>
            <a:ext cx="424847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metal, there are many tiny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fixed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 smtClean="0">
                <a:latin typeface="Comic Sans MS" panose="030F0702030302020204" pitchFamily="66" charset="0"/>
              </a:rPr>
              <a:t> the atoms.  Some, however, are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loose</a:t>
            </a:r>
            <a:r>
              <a:rPr lang="en-GB" dirty="0" smtClean="0">
                <a:latin typeface="Comic Sans MS" panose="030F0702030302020204" pitchFamily="66" charset="0"/>
              </a:rPr>
              <a:t>’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 to drift</a:t>
            </a:r>
            <a:r>
              <a:rPr lang="en-GB" dirty="0" smtClean="0">
                <a:latin typeface="Comic Sans MS" panose="030F0702030302020204" pitchFamily="66" charset="0"/>
              </a:rPr>
              <a:t> between the atoms.  If the metal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 then the free electrons begin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more quickly </a:t>
            </a:r>
            <a:r>
              <a:rPr lang="en-GB" dirty="0" smtClean="0">
                <a:latin typeface="Comic Sans MS" panose="030F0702030302020204" pitchFamily="66" charset="0"/>
              </a:rPr>
              <a:t>(they have more kinetic energy).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80728"/>
            <a:ext cx="302433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Explaining conduction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753" y="2208838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03785" y="249687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02082" y="2254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4482" y="24069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59769" y="2582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76121" y="29289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71296" y="27620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3116536">
            <a:off x="2059554" y="2204862"/>
            <a:ext cx="864096" cy="864096"/>
            <a:chOff x="755576" y="2204864"/>
            <a:chExt cx="864096" cy="864096"/>
          </a:xfrm>
        </p:grpSpPr>
        <p:sp>
          <p:nvSpPr>
            <p:cNvPr id="15" name="Oval 14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19933080">
            <a:off x="3275856" y="2194087"/>
            <a:ext cx="864096" cy="864096"/>
            <a:chOff x="755576" y="2204864"/>
            <a:chExt cx="864096" cy="864096"/>
          </a:xfrm>
        </p:grpSpPr>
        <p:sp>
          <p:nvSpPr>
            <p:cNvPr id="23" name="Oval 22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 rot="6077972">
            <a:off x="832369" y="3270440"/>
            <a:ext cx="864096" cy="864096"/>
            <a:chOff x="755576" y="2204864"/>
            <a:chExt cx="864096" cy="864096"/>
          </a:xfrm>
        </p:grpSpPr>
        <p:sp>
          <p:nvSpPr>
            <p:cNvPr id="31" name="Oval 30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 rot="13476014">
            <a:off x="2098024" y="3243439"/>
            <a:ext cx="864096" cy="864096"/>
            <a:chOff x="755576" y="2204864"/>
            <a:chExt cx="864096" cy="864096"/>
          </a:xfrm>
        </p:grpSpPr>
        <p:sp>
          <p:nvSpPr>
            <p:cNvPr id="39" name="Oval 38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 rot="20997419">
            <a:off x="3292082" y="3243439"/>
            <a:ext cx="864096" cy="864096"/>
            <a:chOff x="755576" y="2204864"/>
            <a:chExt cx="864096" cy="864096"/>
          </a:xfrm>
        </p:grpSpPr>
        <p:sp>
          <p:nvSpPr>
            <p:cNvPr id="47" name="Oval 46"/>
            <p:cNvSpPr/>
            <p:nvPr/>
          </p:nvSpPr>
          <p:spPr>
            <a:xfrm>
              <a:off x="755576" y="2204864"/>
              <a:ext cx="864096" cy="864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043608" y="2492896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1141905" y="22505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294305" y="24029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99592" y="25782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1115944" y="292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11119" y="27580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Oval 53"/>
          <p:cNvSpPr/>
          <p:nvPr/>
        </p:nvSpPr>
        <p:spPr>
          <a:xfrm>
            <a:off x="1896218" y="23561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995319" y="32337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634130" y="30644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052412" y="2364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002723" y="31101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898263" y="38562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141066" y="39636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572000" y="2030381"/>
            <a:ext cx="424847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a metal, there are many tiny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dirty="0" smtClean="0">
                <a:latin typeface="Comic Sans MS" panose="030F0702030302020204" pitchFamily="66" charset="0"/>
              </a:rPr>
              <a:t> fixed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r>
              <a:rPr lang="en-GB" dirty="0" smtClean="0">
                <a:latin typeface="Comic Sans MS" panose="030F0702030302020204" pitchFamily="66" charset="0"/>
              </a:rPr>
              <a:t> the atoms.  Some, however, are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loose</a:t>
            </a:r>
            <a:r>
              <a:rPr lang="en-GB" dirty="0" smtClean="0">
                <a:latin typeface="Comic Sans MS" panose="030F0702030302020204" pitchFamily="66" charset="0"/>
              </a:rPr>
              <a:t>’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 to drift</a:t>
            </a:r>
            <a:r>
              <a:rPr lang="en-GB" dirty="0" smtClean="0">
                <a:latin typeface="Comic Sans MS" panose="030F0702030302020204" pitchFamily="66" charset="0"/>
              </a:rPr>
              <a:t> between the atoms.  If the metal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 then the free electrons begin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 more quickly </a:t>
            </a:r>
            <a:r>
              <a:rPr lang="en-GB" dirty="0" smtClean="0">
                <a:latin typeface="Comic Sans MS" panose="030F0702030302020204" pitchFamily="66" charset="0"/>
              </a:rPr>
              <a:t>(they have more kinetic energy).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2095" y="4437112"/>
            <a:ext cx="424847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These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 electrons </a:t>
            </a:r>
            <a:r>
              <a:rPr lang="en-GB" dirty="0" smtClean="0">
                <a:latin typeface="Comic Sans MS" panose="030F0702030302020204" pitchFamily="66" charset="0"/>
              </a:rPr>
              <a:t>are moving randomly within the metal.  They may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collide</a:t>
            </a:r>
            <a:r>
              <a:rPr lang="en-GB" dirty="0" smtClean="0">
                <a:latin typeface="Comic Sans MS" panose="030F0702030302020204" pitchFamily="66" charset="0"/>
              </a:rPr>
              <a:t> with the atoms and make them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 more quickly</a:t>
            </a:r>
            <a:r>
              <a:rPr lang="en-GB" dirty="0" smtClean="0">
                <a:latin typeface="Comic Sans MS" panose="030F0702030302020204" pitchFamily="66" charset="0"/>
              </a:rPr>
              <a:t>.  This means that the thermal energy is transferred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rapidly</a:t>
            </a:r>
            <a:r>
              <a:rPr lang="en-GB" dirty="0" smtClean="0">
                <a:latin typeface="Comic Sans MS" panose="030F0702030302020204" pitchFamily="66" charset="0"/>
              </a:rPr>
              <a:t> to all parts, making metals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good thermal conductors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83504" y="4437112"/>
            <a:ext cx="424847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Any material that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conducts</a:t>
            </a:r>
            <a:r>
              <a:rPr lang="en-GB" dirty="0" smtClean="0">
                <a:latin typeface="Comic Sans MS" panose="030F0702030302020204" pitchFamily="66" charset="0"/>
              </a:rPr>
              <a:t> will have particles vibrating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pushing</a:t>
            </a:r>
            <a:r>
              <a:rPr lang="en-GB" dirty="0" smtClean="0">
                <a:latin typeface="Comic Sans MS" panose="030F0702030302020204" pitchFamily="66" charset="0"/>
              </a:rPr>
              <a:t> on neighbouring particles.  But in metals, this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 </a:t>
            </a:r>
            <a:r>
              <a:rPr lang="en-GB" dirty="0" smtClean="0">
                <a:latin typeface="Comic Sans MS" panose="030F0702030302020204" pitchFamily="66" charset="0"/>
              </a:rPr>
              <a:t>through the movement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 electrons </a:t>
            </a:r>
            <a:r>
              <a:rPr lang="en-GB" dirty="0" smtClean="0">
                <a:latin typeface="Comic Sans MS" panose="030F0702030302020204" pitchFamily="66" charset="0"/>
              </a:rPr>
              <a:t>means that they conduct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dirty="0" smtClean="0">
                <a:latin typeface="Comic Sans MS" panose="030F0702030302020204" pitchFamily="66" charset="0"/>
              </a:rPr>
              <a:t> much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quickly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87126"/>
              </p:ext>
            </p:extLst>
          </p:nvPr>
        </p:nvGraphicFramePr>
        <p:xfrm>
          <a:off x="1043608" y="1484784"/>
          <a:ext cx="71287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2.3.1 Conduction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Describe experiments to demonstrate the properties of good and bad thermal conductors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2.3.2 Convection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Recognise convection as an important method of thermal transfer in fluids • Relate convection in fluids to density changes and describe experiments to illustrate convection 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2.3.3 Radiation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infra-red radiation as part of the electromagnetic spectrum • Recognise that thermal energy transfer by radiation does not require a medium • Describe the effect of surface colour (black or white) and texture (dull or shiny) on the emission, absorption and reflection of radiation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2.3.4 Consequences of energy transfer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and explain some of the everyday applications and consequences of conduction, convection and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conduction in solids including lattice vibration and transfer by electrons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Describe experiments to show the properties of good and bad emitters and good and bad absorbers of infra-red radiation • Show understanding that the amount of radiation emitted also depends on the surface temperature and surface area of a body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 involves the actual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GB" dirty="0" smtClean="0">
                <a:latin typeface="Comic Sans MS" panose="030F0702030302020204" pitchFamily="66" charset="0"/>
              </a:rPr>
              <a:t> of particles to carry thermal energy.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dirty="0" smtClean="0">
                <a:latin typeface="Comic Sans MS" panose="030F0702030302020204" pitchFamily="66" charset="0"/>
              </a:rPr>
              <a:t> are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of heat, but because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are free </a:t>
            </a:r>
            <a:r>
              <a:rPr lang="en-GB" dirty="0" smtClean="0">
                <a:latin typeface="Comic Sans MS" panose="030F0702030302020204" pitchFamily="66" charset="0"/>
              </a:rPr>
              <a:t>to move from place to place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thermal energy</a:t>
            </a:r>
            <a:r>
              <a:rPr lang="en-GB" dirty="0" smtClean="0">
                <a:latin typeface="Comic Sans MS" panose="030F0702030302020204" pitchFamily="66" charset="0"/>
              </a:rPr>
              <a:t> by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 involves the actual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GB" dirty="0" smtClean="0">
                <a:latin typeface="Comic Sans MS" panose="030F0702030302020204" pitchFamily="66" charset="0"/>
              </a:rPr>
              <a:t> of particles to carry thermal energy.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dirty="0" smtClean="0">
                <a:latin typeface="Comic Sans MS" panose="030F0702030302020204" pitchFamily="66" charset="0"/>
              </a:rPr>
              <a:t> are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of heat, but because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are free </a:t>
            </a:r>
            <a:r>
              <a:rPr lang="en-GB" dirty="0" smtClean="0">
                <a:latin typeface="Comic Sans MS" panose="030F0702030302020204" pitchFamily="66" charset="0"/>
              </a:rPr>
              <a:t>to move from place to place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thermal energy</a:t>
            </a:r>
            <a:r>
              <a:rPr lang="en-GB" dirty="0" smtClean="0">
                <a:latin typeface="Comic Sans MS" panose="030F0702030302020204" pitchFamily="66" charset="0"/>
              </a:rPr>
              <a:t> by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24341"/>
            <a:ext cx="2330678" cy="179828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3501008"/>
            <a:ext cx="3037547" cy="2160240"/>
          </a:xfrm>
          <a:prstGeom prst="wedgeEllipseCallout">
            <a:avLst>
              <a:gd name="adj1" fmla="val 41909"/>
              <a:gd name="adj2" fmla="val 5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we see convection in a liquid?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 involves the actual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GB" dirty="0" smtClean="0">
                <a:latin typeface="Comic Sans MS" panose="030F0702030302020204" pitchFamily="66" charset="0"/>
              </a:rPr>
              <a:t> of particles to carry thermal energy.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dirty="0" smtClean="0">
                <a:latin typeface="Comic Sans MS" panose="030F0702030302020204" pitchFamily="66" charset="0"/>
              </a:rPr>
              <a:t> are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of heat, but because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are free </a:t>
            </a:r>
            <a:r>
              <a:rPr lang="en-GB" dirty="0" smtClean="0">
                <a:latin typeface="Comic Sans MS" panose="030F0702030302020204" pitchFamily="66" charset="0"/>
              </a:rPr>
              <a:t>to move from place to place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thermal energy</a:t>
            </a:r>
            <a:r>
              <a:rPr lang="en-GB" dirty="0" smtClean="0">
                <a:latin typeface="Comic Sans MS" panose="030F0702030302020204" pitchFamily="66" charset="0"/>
              </a:rPr>
              <a:t> by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24341"/>
            <a:ext cx="2330678" cy="179828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3501008"/>
            <a:ext cx="3037547" cy="2160240"/>
          </a:xfrm>
          <a:prstGeom prst="wedgeEllipseCallout">
            <a:avLst>
              <a:gd name="adj1" fmla="val 41909"/>
              <a:gd name="adj2" fmla="val 5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we see convection in a liquid?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3554" name="Picture 2" descr="http://thermalphysics.weebly.com/uploads/1/8/9/5/1895820/7353636.jpg?537x4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772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6096" y="1338223"/>
            <a:ext cx="2574032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http://thermalphysics.weebly.com/convection.html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4653136"/>
            <a:ext cx="432048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water above the heat source becomes warmer, expands, and rises as it becomes less dense.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 involves the actual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GB" dirty="0" smtClean="0">
                <a:latin typeface="Comic Sans MS" panose="030F0702030302020204" pitchFamily="66" charset="0"/>
              </a:rPr>
              <a:t> of particles to carry thermal energy.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dirty="0" smtClean="0">
                <a:latin typeface="Comic Sans MS" panose="030F0702030302020204" pitchFamily="66" charset="0"/>
              </a:rPr>
              <a:t> are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of heat, but because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are free </a:t>
            </a:r>
            <a:r>
              <a:rPr lang="en-GB" dirty="0" smtClean="0">
                <a:latin typeface="Comic Sans MS" panose="030F0702030302020204" pitchFamily="66" charset="0"/>
              </a:rPr>
              <a:t>to move from place to place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thermal energy</a:t>
            </a:r>
            <a:r>
              <a:rPr lang="en-GB" dirty="0" smtClean="0">
                <a:latin typeface="Comic Sans MS" panose="030F0702030302020204" pitchFamily="66" charset="0"/>
              </a:rPr>
              <a:t> by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24341"/>
            <a:ext cx="2330678" cy="179828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3501008"/>
            <a:ext cx="3037547" cy="2160240"/>
          </a:xfrm>
          <a:prstGeom prst="wedgeEllipseCallout">
            <a:avLst>
              <a:gd name="adj1" fmla="val 41909"/>
              <a:gd name="adj2" fmla="val 5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we see convection in a liquid?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3554" name="Picture 2" descr="http://thermalphysics.weebly.com/uploads/1/8/9/5/1895820/7353636.jpg?537x4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772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6096" y="1338223"/>
            <a:ext cx="2574032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http://thermalphysics.weebly.com/convection.html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4653136"/>
            <a:ext cx="432048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water above the heat source becomes warmer, expands, and rises as it becomes less dense.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cooler, more dense water sinks to the bottom of the beaker.  It is then heated.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 involves the actual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GB" dirty="0" smtClean="0">
                <a:latin typeface="Comic Sans MS" panose="030F0702030302020204" pitchFamily="66" charset="0"/>
              </a:rPr>
              <a:t> of particles to carry thermal energy.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dirty="0" smtClean="0">
                <a:latin typeface="Comic Sans MS" panose="030F0702030302020204" pitchFamily="66" charset="0"/>
              </a:rPr>
              <a:t> are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poor</a:t>
            </a:r>
            <a:r>
              <a:rPr lang="en-GB" dirty="0" smtClean="0">
                <a:latin typeface="Comic Sans MS" panose="030F0702030302020204" pitchFamily="66" charset="0"/>
              </a:rPr>
              <a:t> conductors of heat, but because their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are free </a:t>
            </a:r>
            <a:r>
              <a:rPr lang="en-GB" dirty="0" smtClean="0">
                <a:latin typeface="Comic Sans MS" panose="030F0702030302020204" pitchFamily="66" charset="0"/>
              </a:rPr>
              <a:t>to move from place to place so they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thermal energy</a:t>
            </a:r>
            <a:r>
              <a:rPr lang="en-GB" dirty="0" smtClean="0">
                <a:latin typeface="Comic Sans MS" panose="030F0702030302020204" pitchFamily="66" charset="0"/>
              </a:rPr>
              <a:t> by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24341"/>
            <a:ext cx="2330678" cy="179828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3501008"/>
            <a:ext cx="3037547" cy="2160240"/>
          </a:xfrm>
          <a:prstGeom prst="wedgeEllipseCallout">
            <a:avLst>
              <a:gd name="adj1" fmla="val 41909"/>
              <a:gd name="adj2" fmla="val 5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we see convection in a liquid?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3554" name="Picture 2" descr="http://thermalphysics.weebly.com/uploads/1/8/9/5/1895820/7353636.jpg?537x4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772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36096" y="1338223"/>
            <a:ext cx="2574032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http://thermalphysics.weebly.com/convection.html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4653136"/>
            <a:ext cx="432048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water above the heat source becomes warmer, expands, and rises as it becomes less dense.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cooler, more dense water sinks to the bottom of the beaker.  It is then heated.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circulation of warm and cold water sets up a circulating stream, called a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 current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048671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7624" y="1628800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 in gases</a:t>
            </a:r>
            <a:endParaRPr lang="en-GB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048671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74" name="Picture 2" descr="http://media-cache-ec0.pinimg.com/originals/8a/4f/ec/8a4fec7162c38a586a4c695a8560f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888432" cy="2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740" y="1161038"/>
            <a:ext cx="259228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http://www.pinterest.com/pin/452400725040236330/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exchange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2708920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Conduction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3" idx="0"/>
          </p:cNvCxnSpPr>
          <p:nvPr/>
        </p:nvCxnSpPr>
        <p:spPr>
          <a:xfrm flipH="1">
            <a:off x="1331640" y="1268760"/>
            <a:ext cx="324036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048671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74" name="Picture 2" descr="http://media-cache-ec0.pinimg.com/originals/8a/4f/ec/8a4fec7162c38a586a4c695a8560f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888432" cy="2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740" y="1161038"/>
            <a:ext cx="259228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http://www.pinterest.com/pin/452400725040236330/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412776"/>
            <a:ext cx="2232248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During daytime, as the Sun shines,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land heats up </a:t>
            </a:r>
            <a:r>
              <a:rPr lang="en-GB" sz="2000" dirty="0" smtClean="0">
                <a:latin typeface="Comic Sans MS" panose="030F0702030302020204" pitchFamily="66" charset="0"/>
              </a:rPr>
              <a:t>more quickly than the sea.  This results in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 being warmed and rising</a:t>
            </a:r>
            <a:r>
              <a:rPr lang="en-GB" sz="2000" dirty="0" smtClean="0">
                <a:latin typeface="Comic Sans MS" panose="030F0702030302020204" pitchFamily="66" charset="0"/>
              </a:rPr>
              <a:t>.  This warmer air is replaced by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cooler air </a:t>
            </a:r>
            <a:r>
              <a:rPr lang="en-GB" sz="2000" dirty="0" smtClean="0">
                <a:latin typeface="Comic Sans MS" panose="030F0702030302020204" pitchFamily="66" charset="0"/>
              </a:rPr>
              <a:t>coming in from the sea.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048671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74" name="Picture 2" descr="http://media-cache-ec0.pinimg.com/originals/8a/4f/ec/8a4fec7162c38a586a4c695a8560f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888432" cy="2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740" y="1161038"/>
            <a:ext cx="2592288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http://www.pinterest.com/pin/452400725040236330/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412776"/>
            <a:ext cx="2232248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During daytime, as the Sun shines,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land heats up </a:t>
            </a:r>
            <a:r>
              <a:rPr lang="en-GB" sz="2000" dirty="0" smtClean="0">
                <a:latin typeface="Comic Sans MS" panose="030F0702030302020204" pitchFamily="66" charset="0"/>
              </a:rPr>
              <a:t>more quickly than the sea.  This results in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 being warmed and rising</a:t>
            </a:r>
            <a:r>
              <a:rPr lang="en-GB" sz="2000" dirty="0" smtClean="0">
                <a:latin typeface="Comic Sans MS" panose="030F0702030302020204" pitchFamily="66" charset="0"/>
              </a:rPr>
              <a:t>.  This warmer air is replaced by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cooler air </a:t>
            </a:r>
            <a:r>
              <a:rPr lang="en-GB" sz="2000" dirty="0" smtClean="0">
                <a:latin typeface="Comic Sans MS" panose="030F0702030302020204" pitchFamily="66" charset="0"/>
              </a:rPr>
              <a:t>coming in from the sea.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506204"/>
            <a:ext cx="842493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The reverse happens during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nighttime</a:t>
            </a:r>
            <a:r>
              <a:rPr lang="en-GB" sz="2000" dirty="0" smtClean="0">
                <a:latin typeface="Comic Sans MS" panose="030F0702030302020204" pitchFamily="66" charset="0"/>
              </a:rPr>
              <a:t>.  The sea remains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warmer</a:t>
            </a:r>
            <a:r>
              <a:rPr lang="en-GB" sz="2000" dirty="0" smtClean="0">
                <a:latin typeface="Comic Sans MS" panose="030F0702030302020204" pitchFamily="66" charset="0"/>
              </a:rPr>
              <a:t> than the land, which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cools down </a:t>
            </a:r>
            <a:r>
              <a:rPr lang="en-GB" sz="2000" dirty="0" smtClean="0">
                <a:latin typeface="Comic Sans MS" panose="030F0702030302020204" pitchFamily="66" charset="0"/>
              </a:rPr>
              <a:t>more quickly.  Above the sea the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 air rises</a:t>
            </a:r>
            <a:r>
              <a:rPr lang="en-GB" sz="2000" dirty="0" smtClean="0">
                <a:latin typeface="Comic Sans MS" panose="030F0702030302020204" pitchFamily="66" charset="0"/>
              </a:rPr>
              <a:t>, and it is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replaced</a:t>
            </a:r>
            <a:r>
              <a:rPr lang="en-GB" sz="2000" dirty="0" smtClean="0">
                <a:latin typeface="Comic Sans MS" panose="030F0702030302020204" pitchFamily="66" charset="0"/>
              </a:rPr>
              <a:t> by cooler air coming in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the land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Convection in the home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Convection in the home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0" name="Picture 2" descr="http://geoclasses.tamu.edu/ocean/wormuthwork/physicalproperties/convectioncur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26" y="1836526"/>
            <a:ext cx="5773424" cy="43287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1142256" cy="1142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960" y="593447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http://imgarcade.com/1/air-convection-currents/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273630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As the convector heater gets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warmer</a:t>
            </a:r>
            <a:r>
              <a:rPr lang="en-GB" dirty="0" smtClean="0">
                <a:latin typeface="Comic Sans MS" panose="030F0702030302020204" pitchFamily="66" charset="0"/>
              </a:rPr>
              <a:t>,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 air </a:t>
            </a:r>
            <a:r>
              <a:rPr lang="en-GB" dirty="0" smtClean="0">
                <a:latin typeface="Comic Sans MS" panose="030F0702030302020204" pitchFamily="66" charset="0"/>
              </a:rPr>
              <a:t>immediately above 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40770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Convection in the home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0" name="Picture 2" descr="http://geoclasses.tamu.edu/ocean/wormuthwork/physicalproperties/convectioncur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26" y="1836526"/>
            <a:ext cx="5773424" cy="43287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1142256" cy="1142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960" y="593447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http://imgarcade.com/1/air-convection-currents/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2736304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As the convector heater gets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warmer</a:t>
            </a:r>
            <a:r>
              <a:rPr lang="en-GB" dirty="0" smtClean="0">
                <a:latin typeface="Comic Sans MS" panose="030F0702030302020204" pitchFamily="66" charset="0"/>
              </a:rPr>
              <a:t>,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 air </a:t>
            </a:r>
            <a:r>
              <a:rPr lang="en-GB" dirty="0" smtClean="0">
                <a:latin typeface="Comic Sans MS" panose="030F0702030302020204" pitchFamily="66" charset="0"/>
              </a:rPr>
              <a:t>immediately above it.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warm air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carrying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</a:t>
            </a:r>
            <a:r>
              <a:rPr lang="en-GB" dirty="0" smtClean="0">
                <a:latin typeface="Comic Sans MS" panose="030F0702030302020204" pitchFamily="66" charset="0"/>
              </a:rPr>
              <a:t> all around the room.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40770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40424" y="3065477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Convection in the home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0" name="Picture 2" descr="http://geoclasses.tamu.edu/ocean/wormuthwork/physicalproperties/convectioncur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26" y="1836526"/>
            <a:ext cx="5773424" cy="43287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1142256" cy="1142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960" y="593447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http://imgarcade.com/1/air-convection-currents/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2736304" cy="3693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As the convector heater gets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warmer</a:t>
            </a:r>
            <a:r>
              <a:rPr lang="en-GB" dirty="0" smtClean="0">
                <a:latin typeface="Comic Sans MS" panose="030F0702030302020204" pitchFamily="66" charset="0"/>
              </a:rPr>
              <a:t>,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 air </a:t>
            </a:r>
            <a:r>
              <a:rPr lang="en-GB" dirty="0" smtClean="0">
                <a:latin typeface="Comic Sans MS" panose="030F0702030302020204" pitchFamily="66" charset="0"/>
              </a:rPr>
              <a:t>immediately above it.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warm air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carrying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</a:t>
            </a:r>
            <a:r>
              <a:rPr lang="en-GB" dirty="0" smtClean="0">
                <a:latin typeface="Comic Sans MS" panose="030F0702030302020204" pitchFamily="66" charset="0"/>
              </a:rPr>
              <a:t> all around the room.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As the air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cools</a:t>
            </a:r>
            <a:r>
              <a:rPr lang="en-GB" dirty="0" smtClean="0">
                <a:latin typeface="Comic Sans MS" panose="030F0702030302020204" pitchFamily="66" charset="0"/>
              </a:rPr>
              <a:t>, so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falls</a:t>
            </a:r>
            <a:r>
              <a:rPr lang="en-GB" dirty="0" smtClean="0">
                <a:latin typeface="Comic Sans MS" panose="030F0702030302020204" pitchFamily="66" charset="0"/>
              </a:rPr>
              <a:t> towards the floor before being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 again.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40770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40424" y="3065477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48264" y="40770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Convection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09634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Convection in the home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data:image/jpeg;base64,/9j/4AAQSkZJRgABAQAAAQABAAD/2wCEAAkGBxQQEhQUEBQUFBQWFxUVFRQUFBQUFBUWFBQWFhUVFRUYHSogGBolGxUUITEhJSkrLi4uFx8zODMsNygtLisBCgoKDg0OFxAQGyscHBwuLCwsLCwtLyssLCwsLCwsLCwsLCwsLCwsKywsLCwsLCwsLCw3NywsLCwsLDcsLCwrLP/AABEIANkA6AMBIgACEQEDEQH/xAAbAAABBQEBAAAAAAAAAAAAAAAAAQIFBgcEA//EAFMQAAEDAgEGBQsODQQDAQAAAAEAAgMEERIFBgcTITEiQVFhcRQjUnOBkaGxs8HRFhckJTJCU1RjkpOUstIzQ0RicoKDhKKjwsPTFTVkdKS04TT/xAAZAQEBAQEBAQAAAAAAAAAAAAAAAQIDBAX/xAAmEQEAAgEDAwQCAwAAAAAAAAAAAQIREjJRAyExEyJBQgRhFFKB/9oADAMBAAIRAxEAPwDbykTbJ1tqrJCnNSEJGlAqEXSoBASIUDkJqUouCoTHvAuTsAFyTyDevOlrGSsD43Nexwu1zSC0jmI3oPayE3WJQUUqF5idpJaCMQAJFxcA3sSN43J90C2RZBKMSAsiyaZRs2i53C+09CdiQLZJZLdCBLIASoQJZFkqEAiyEIEshKhAlkqbdGJVA5LZJdKFAWS2SJSUUhCLKLzlyr1JSz1GHHqmOfhvbERuF+K/Ks/j0sSu2toXOG7E18jhz7RFZWKzLM2iPLVLIWW+u08b6GT57/PGnjS8OOik+kHnYmmTVC9Z1NvR1Ni5vWZeE3eOAdyohlqKaCd0E0pFLRUuphOEtxyxuDnv4PCwixtewwpztLrNxpJOjWM84TPXgg3Gkkud/XIejjIV0zwa45Mky/VRslaybEwvpGaw1UM0ketc4SHXBmBocAy2LdivxhOqMuztpnNNWY5jUSQ0p11M7HaNrj1RKWYMMZLrlu2wttKYzStRhrmCieGH3TAabC6/KMVimu0p5PwhjqJ+Btw1pFIQL77DWbE0zwao5SNVVztl1cVTdznZPiNSxkTnPEjZjI7dbbh2bwEseUql0wpDWOjDZaoGqLITI5sAhcyIgtwfjXE7LkMO5RL9LNGJIgymkawXLwG0l+C06vCRJsIJXPnDn/QVYYA2piLXF5tFQytLjbhOZLIWlwsLOsmJ4NdeVupcuznIvVTpA6bVOdrA1uEkSFocGjZa21My3lyc1EsNPKxoD6GMOwteGGodJrd+wnC1thzhQeTNI+TYKdlM2KoMTGCMB7achw47jWp9Bn/kmFobFTPibiDgGwwgYm+5dZr944imieDXXl7ZQrZ3a2J8gfJD/qDGT6tglsykje0gNADXdctcAcSu+bTHClg1j9Y7VRkvta92hUs6RcluJJikJdixHUtN8bQ19yHcYAB6F0UOknJsLGxxNmaxgDWtbCbNA3DemmeDVXloFkBUcaVKA8c/0D/Mnt0oUB9/L9Xm8zVNNuJNVeV2QqYNJuTz+Ml+rz/dVpyZXsqYmTRHFHI0PYbEXadxsdoTEx5WJifDqQkISqKEIQgEIQgbhRhTkIGkIATiElkTBAlIQEqKrWkUe1lZ2pw8I9K49Fbfa2LndMe/M9dmkg+1lX2v+pq8NFwtk2D9p5V61G1iYzZagqrnrnjHQauJgElVM5rIYb8biBjfxhourWVmGR8wxNlX/U9a50QkkLGSEueS0FrXtd2GLFYcgCy0vrMpw7nzQYhscNYzY4bCLX5bpeq6c+/gP68fpWLU9CZpcEYiaXOqZHOfEJLkTEco5V3HNOTsqa3J1MfvrelynqRnw1wS0599Af1oyjUwHe2I9xixiqyEIiBJLQRki4D4gw2va4vJuXkMjs+Fyb3MP3k0ya4n4axlCkgNTSgMitecngst+DG/vqSdk6A361D8yP0LHYc2sYuwULwNl2tJsTv2joXsM1Jbe5pe88eZWIZ1xw1k5KpzvhhP7NnoTDkSl46eD6NnoWVNzZm7Cm6A6UeZK7N2f4On6dbN91JiY+TVWPhqHqepD+TQfRM9Ca7NejO+lp/oY/QswbkCf4OHuTzD+leFXQzwNDpGNw42N4FVUXGNwbcAgbrq4nlItWWpHNShPuqSm7sMe7vLybmnk94BZSUpB2giJliOUEBcWjYex5gS4gTvaMTnOIGFmy7iTbepjNXZTtZxxOli+jkc0fwhqmZaxGFF0mZApaemjfT08UTzK1uJjA02wvJGzoV20ej2sou0RfZVa0ybKWHt7fJyK05iNtk6j/68X2Arac1hadrynUICFydghCEAhCVAxCUhACACAlQgahOQgq+kk+1tV+g3wyNXloz/ANtpuiTyrk/Sb/ttRziMfzWJ2jcWyZS/oE/xuK39XOd3+JDOOdwhLIzaSVzYWHkLzZzv1W4ndxSFHAI2NYwWawNa0cgaLDwBRtS3WVkbeKGN0p/TkOrjtycHW99TIWWmOZpRF1WeZlSf/ICu3U3LssL9CpOa+UY6ao1kzZCx0czRgY6ThOmxWIaNmwFWuozzo3McAKi5aQAaebjGwe5W5lyisSgYsrUpqTIXtcw08bQ4xuLb62UkBzm8hCk3ZYoeJ0PdiH3VC5My/EyKJrxOC1jQRqJthAseJdTs56e20y27RN91cvVtxL7HSr0q1iNUH5NyhTGpnax8Y1joRGAA3GRHY4QALqUy6wxxEtJaS6KPEN7dZKxhI5xiuoF+cVO58O1+ESxucTDKLNF7m+DduUznJnHRzQOEct3gse0GOYYjFI2TDcs2XwW7qsWmY7vnfk9OsXzExKXjzaorAGBh53YnP7ry65POo7JdPYzR3LmxSvja5xu7CA1wBPGRiAvzKPiz5pSLkzNNvcmCa45vcrqzdzloxG9807GPmkfKWODsTAQA0O2WxWaCRxXspS1pc5rmEs2jv0qAzzitTftoPLMVibnXQcVVF3bjzKAzxy1ST04ZT1EckhmgIYx1yQ2VpOzuFdYs56MQlNG59jy89RJ4m+hSuRXYZquPiEzZB0Sxhx/iDlHaOdtNIb/j5vtAKThZhrpeR8ETu7G+Rp2frtUny1WJwqmmI+xYO3/2pPQrbmSPa+jv8Xg8k1VHTPspqcfL/wBmT0q45oC1DRj/AI8Hkmq22wV3SmEIQubsEIQgEIQgbiRiSWSgIC+xKSkIQUC3RdIElkFV0ou9rZ+mLyrF66OT7WUnah4yubSsbZNl53Qj+a1dOjwWybR9pZ4blb+rnbc7sjuxzVUnLI2IdELACPnukUuXKLzcp3Rw9cFnOkmkcDvu+Vzh4CFKALLSsOzBoztDZhe54NRMALknYA7YLkppzApD8Y+szfeVqAS2TJiJVP1vqXsqn6zJ6UHMCm7Op+ncrahNUmiFQOj+nP42p+l/+Jrswofh6n57T42q4WSOV1STSFOOYMXxip+dF9xNdmBHxVVT34f8a76J1RVNEwnELH3McbImPIZchrnufvJAB2AWvbiXX1BU/HD3aeO3jU1ftNMIP1vmfG6n+R/jTXaPm/G6j5lP/jUvPLUUzmOllbNE57I3DViNzTI7C1zSHEEYiAQRxqdurEszWEVm5kUUUWqa90gxveXPwhxLzc7GgBZrnxkyd2cFEI5ZWRzhpcGveGhsLryiwO4hrb9K148S4avJkck0U7m9dhbI2N19wlDcdxx+5HhRY7KNprNoKbtsh/kPV6zYHsOl7RD5JqoOmz8DSj8+Q26IXDzrQM3halpxyQw+TatW2wlZ90pFCELm6hCEIBKkQgSyVVTPbL0tDqnMwlsgliaC0kmoc0GnFxuBIcLc4UDR54VEsZOJkbmmCmdaF8zjVkvNSyONp4VmtFr2G+5QaSksFQMm5frJzDE10bHunqY5HyQkO1dOGOuIw+zXnHbeQkoss18xhwyUzRUNqXNBge7VinfhG3WcMuuL7rIrQUKv5JziYaSmnqDgdPGx5DGyPbic0ONrAkDbxr3GdNL8L345R42oiG0tn2tf2yHyrV2ZhkNyZRkkAdTsJJ3e5uSfCq/pRzgppaB7WSgu1kJtZw3SNJ3hQmcVdUnN+kZQMdJrYoopXxnawYWjC1tw4lxNtgW/qxMe5qGRMpx1cLZobmN98JItcAkXHNsUgFW9HFK6LJlGx7S1whbia4EEE3JBB3KfqJC1pLWlxAuGggFxHECdl1lp6oJVBqc95pSepqaRjAS3WyQzSXc02cBHHyEW2uC5ZMv1R91NUN7Xk57ftByjrXozZaq3PCkgmMMsuF4LQ7gPLWl3uQ54GEE3HHxqfusZrqRs07aiWWrMjcO+iOF2G+EyM1NnkX2E7rBTTc5qhtj1S89syfOb/MaEb/j25hpiRyz6HSBJH+HhMjRvdDFUscBy6uRliAPzldMl5SZUwtmixYHi7cTSwkcRwu2hHK1Zr2lC5ry2pIO1tUs2dVnNyb2LB2tnL2Kk21C882xLmfnA/EyIf8il8uxT+FVXKc99SOWop/BI0q0Ytm9dqTmAtlx5XqTDDLI0BxYxz7HccLSSPAuu68qmPHG9p981w74IXRMs101PvFSkceud/KHpWjZDFqeAfJR/Yasl0nyl9Fk4k7dVMD0tija7wgrXclC0MQ+Tj+wFq2yGab5daEIXN1CEIQCEIQctbRxzYRKxrw1zZG4gCGvZ7lw/OB3FRs+SaWQvp3QjhO6ocAxzWl7iRrMY9/cHcb2URn+bup2OjxRkyEvLJ5o2uDRha6KHa4m5IJ2C3OqtQ0tRLTRscKnbT0ET/wAKx4cK52u23uHCO1zfdxlBo2Tc3qanN4YmMILnDCNxeAHkc5AF+Wy94MjwswYI2jVh7WWHuRIbyAdJXTR07YmNYwWa0AAXJ2DdtO0r2RMOejo2QsZHGA1jAGtaNzWgWAC6LIQiqRpeAGTnX45YR/GEuRW3oskM7IQO+jpzLfvtCbpg/wBv/bRfaXvkhtockDkjH/qEDxrp9XKdy2t2BZplXOWvZPO1uNrWyyNjAoZJBqw7gHGPdbNvdWmBLZYy1OZ8MUrK6qe8yMfLDITdzoaGePFzvbbC885BK7abOivYNsmPtlBMD3S2y15Kr2X3csoGfFWN7IL8vUlYPOvKfParcOC6njP/AFag/actcsjCFM14X38sQGcFTIev1Ecrfg9XNDGeUERuBcOYmymGaQKhgDQKINAsG4JmgAbhbGtXwhGEcie3hnFp+WEwZxTx3DJ6MMuSxjmSHVgm+EOx3tv2LoGd9Rb8NQd6Qf1rbcA5B3kmqHIO8FJrSfgxblibM7ZdbG+SSic2M42sa9zA549y5xu4m22w2bdqnPXMl7GjP7y8eZac6nafet7wTDRR/Bs+a30LUaY+DFlEyBn++pqYoXRwdcJbeKoL3CzHOvhLd3B5VoC8WUUbTdsbARuIa0Ed0Be6T+lhiWkk+xaRp967KDPmvDVs9A20UY/MZ9kLF9JJ63TjlkyoR9YZYra6X3Df0W+ILVttWK77PUJUgXjVziNjnuNmtBc48gAuT4FzdXshVH1YObGZJaSdrXiM04BjcZjK4NYwWdwHm4NnbADv3p/qvP4M003VWt1XUwdFivq9brBIXYNXgN734iN6C1oVXyTnGaqohDA5jHQ1JkjeBjZNBNFGWEgkbC5+0XBuEILMUBLZFkChIgBCAui6LIQUXTG72B+1j867aLgw5K5tW09D6V48ajtM5tQt55m+Bjz5lJPGGhoncTDROPQSxh+0ukbYcp3LO0m6eUxgTnLDSJrs56WCQxyzNY9ti5pxXAIuL2Fttl5DPKh+NQjpdbxqMzlptVUtmdsimDYnuJ2MkaXaonkDsWG/LZByceRSXs6PQpeuc90s3PChO6rp/pG+lPGdNGfyqD6VnpUEcl8w7wSf6WD70fNCZdf4dP7LA7OajAv1VBbtrPSpWN4cAWm4IuCNxB3FZ1lDJQkIpo2t1kwIuGt4ER2PkcbbBa4HKSFoVPGGtDW7gAAOYbAjzdbp1pOInL1QhCOREXQkRAkLrb+lKs804VUseT2iBz2yPniYDG4tdc3sARykAKopukarZq6BvCxYKqQ8B20TSMcLG1js5DyLW4M5acMbcyCwH5PPyfoLIs8snzU8GTIqqQyTNhmxEkcG76ezLjfhAAuVusQ4I6B4lq22Ga7rIr1T03ZuHTFMPG1dEVXDWRvaw42EFj9jm7CNo4QHEpABeGUJxFG95IAY1ziSCQMIJuQN6w6K07M8mLBJV1DsAiELutt1JieHMfYNs92wC7t42Jzc0XDrgqZOqtZrNeWR22xiPVaoDDq8IGzlubqtvzhqC2WOYmRrqeCca6GNgvJUNZwGMcSI7G4x7edWzNasnndUPme0xtnlhijawNIbE/Dic693HYRuCD0yLmw2mex+sfI9rJmuc613unlbLI823HEwbNwCFPpUCISXSoBCQFF0CpEqQlBn2mw+wWduHkpFZIqHXULIr4cUMYB32cGNLT3CAe4qvpwd7Cj7cfIyq7ZL2Qxc0bB/CFuNsOU7pdTdwuqb64TNuGlqXC7hiBhscJIvtfzJmjzOk5QnyiMV2RVGGEbNkWEtFuksJ7qlpMzaFxJNNHfaeMbzfiKkLOUVNn1DI0sko6ktcCHNLYCCDvBGsUOzO405wxQVM0N9kcgibLGORkmsIcOQOF+dWwZkUJ/EAdD5B/UkOYtD8D/Nm+8kxDUWtHhGsz3p7DFT1bT2OqYe5cPso2bPgyEtip54G8cskYld+pEx1u6T3FYxmFQ/BPHRPOP60nqBouwl7lRUffUxC+p1EVknOmjpg7Cyqc55vJK+Euke7lcRxcwFgpD1wqQe9qB+wevT1AUXYzDoqaj76adHtH8uP3mf7yvZnNyeuDSXt18fu8voTvV/R9lN9Wn8zUg0fUo3OqB+8S+coOj+l7Op+nf51MVM3/R3q/ouN8v1ap+4j1f0Pwkn1eo+4vI6PKb4Sp+m9ISHR5T/AA1V9KPupipmySyTnbS1UgihkJeQXBpjkZcN3kYmjdcLtylkuOodCZW4tTJrWDiDw1zQSOOwcVGZGzOhpZhM2Sd7mtc0ax7XAB+G+wNG3ghd+VJXCamY02xSOLrcbGRvNujE5qY7rHjuzjTLtqaMfJyeGWL0LWoxsHQFkmmEXrKPtbvLxha4zcOhattqzTdY4JkrA4WIBB2EHcQd4KchYdEPT5sUkf4OmhbvGxgG8g+MAqTp6drAQxoaCS42Frucblxtxkr1QgVCEIGJyEIAJCgBKEDUFOSFCWa6cz7Dh7c7/wBeVXSODWU7WXLcUQbdvugCy1xz7VStOX/5YB8q/wAhIr/R/g2fot8QXT6w4zvlStG2ZseTZawxSSOvI2MtfhOxgD2uuN5IkKs2VqiXWRwwu1bpBI50mEOLGx4QQxp2FxL27TsAujJ/BqqlvKIJPnNdGfJhMr32raftNR9qBYt27t5Obkmfirp+7HTH+2nZNnlbLJBM8SFjWSNkDQzEx5c2zgNmIOYdotssu8SqOgfetl5qaHwy1B8yxW2ZaeNJVVdS0SwvgiidcsbJG+V5bewc4h7Q2/ILr3jrKiGSNtSYnsldga+Jr2Fr8JcA5rnOu0hp2g77bEzNV9qOm7UzxJ+WX3dSj/ks8lKmruJoJQi6VaAhCEUIQkugCod3Drh8jB/FO/0QqYKh8h8N1RMN0kpY39GHrYtzFwee6iSz3S0PZ9GPzW+Gpjutaask0rm+UaMfmx+GrYPMtbC6W21c6brFQhC5uoQhCAQhCBLpUIQJxpE5CBLoJSpLIMz04nrFMOWWTyTvSr/TmzWjka3xBZ9puPW6QfKS/YA860KFuwdA8QXWNsONt0o2Q4a1nykDx3YZGEeVPeXPlR1qyDmgn8MkIXRlgYZaV/JKYz0SxuaP4sPeXHll1qyLtEvhljXLqTiqw72S7VyZPkvV1B5KaD7U586QPXnks9fqzyQQ/wB4rh05zLodm3Nalp+1R/ZC9MoSXlpP+yPBBKuDIT/Y0G38VH9kL1qndfox8uT/ACJUrObItwKHFIlsvQAIQAnWTKm3QlskdsG1Qw4Mu1hhhe5m15syMcsjzhYO+R3AV6ZMpBBFHGNzGtb0kDae7tPdWaZi53VOVcoSNfGH0tPJM5koGENJu2LH2Rw4rfpXO4LVQFSYZNpP25SpBzQeGqWtrJNJDb5VpP3Yf+StcWreKsU82CEIWHQIQhAIQhAXRdMKAiHoKZZBRTroumkoKDMdNx4NHzvl8TFosZ2DoHiWf6YKCaYUmoiklwOlJ1cbpMJ4BbiDeI4Son1Y5XG+jfs/4VT6V1iJmsYcLzi0tXc0OtcA7QR0jaCqtnXLqZ4ZX7ItW+Jz97WOL2OaHHiBsdvKOdVEZ+ZVG+jP1OqQc/so24VFf91qgPEs36c2jBF4T7c4Kb4zB9NHs/iUhm04zGrkZcse1kcbrEB5Yx+Itvvbd4F+W6prs/qzjyczu01SP6F6t0l1g/ImgD8yqH9vYudPx9M5a9SE9kGqbqIhcXYxrHC9nNe0Wc0t4iDfYuuOQPqqVjSHOY6SRwG0taIntu7kuXAC/OqNV54uldjlyVTvcd7nRz4j0nVXXvk/SE+nB1OTYYr78GtYT09a2qV/GmLZNcNnulCyMaW5x+Rs+llHjiXoNLkvHRs7k7x44l1mll1w1lF1k/rvu46MfWD/AI0DTHy0g+sj7imiV1w1hcuVKYywyRtdgc9j2B4FywuaWhwHHa9+4s0GmRvxUfWmedic3TLHx0xH7xEfMmi3B6leV9zayDDQQMgp22a3effPdxvceMkqVKy4aZofizvrEHpTm6ZID+TydyaA/wBSmi3Brry49IZvlel/dfDUFa4sHrs4W5RypTStYYwZKZga57HOJbKXE8E863hbvGIhKebSEIQuboVCRCBUJEqBLIshCBCEBqVCAsiyEIDCiyEqBLIslSICyLJUIEskLE5CJiDNUOQd5JqW9iO8F6IQxDy6nb2Le8EnUrOwb80L2QhiHh1IzsGfNHoTTQR/Bs+Y30LpQhiHEclwnfFGf1G+hM/0Wn+Ah+jZ6F3osrmTTDhZkaBpDmwwhw2giNgI6CAu0BKlUIjASJUiKEIQgVCRCAQhCAQhCAQkCVAIQhAIQhAqRCECoSIQCVCEAhIEqAQhCBEqRKgEIS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QEhQUEBQUFBQWFxUVFRQUFBQUFBUWFBQWFhUVFRUYHSogGBolGxUUITEhJSkrLi4uFx8zODMsNygtLisBCgoKDg0OFxAQGyscHBwuLCwsLCwtLyssLCwsLCwsLCwsLCwsLCwsKywsLCwsLCwsLCw3NywsLCwsLDcsLCwrLP/AABEIANkA6AMBIgACEQEDEQH/xAAbAAABBQEBAAAAAAAAAAAAAAAAAQIFBgcEA//EAFMQAAEDAgEGBQsODQQDAQAAAAEAAgMEERIFBgcTITEiQVFhcRQjUnOBkaGxs8HRFhckJTJCU1RjkpOUstIzQ0RicoKDhKKjwsPTFTVkdKS04TT/xAAZAQEBAQEBAQAAAAAAAAAAAAAAAQIDBAX/xAAmEQEAAgEDAwQCAwAAAAAAAAAAAQIREjJRAyExEyJBQgRhFFKB/9oADAMBAAIRAxEAPwDbykTbJ1tqrJCnNSEJGlAqEXSoBASIUDkJqUouCoTHvAuTsAFyTyDevOlrGSsD43Nexwu1zSC0jmI3oPayE3WJQUUqF5idpJaCMQAJFxcA3sSN43J90C2RZBKMSAsiyaZRs2i53C+09CdiQLZJZLdCBLIASoQJZFkqEAiyEIEshKhAlkqbdGJVA5LZJdKFAWS2SJSUUhCLKLzlyr1JSz1GHHqmOfhvbERuF+K/Ks/j0sSu2toXOG7E18jhz7RFZWKzLM2iPLVLIWW+u08b6GT57/PGnjS8OOik+kHnYmmTVC9Z1NvR1Ni5vWZeE3eOAdyohlqKaCd0E0pFLRUuphOEtxyxuDnv4PCwixtewwpztLrNxpJOjWM84TPXgg3Gkkud/XIejjIV0zwa45Mky/VRslaybEwvpGaw1UM0ketc4SHXBmBocAy2LdivxhOqMuztpnNNWY5jUSQ0p11M7HaNrj1RKWYMMZLrlu2wttKYzStRhrmCieGH3TAabC6/KMVimu0p5PwhjqJ+Btw1pFIQL77DWbE0zwao5SNVVztl1cVTdznZPiNSxkTnPEjZjI7dbbh2bwEseUql0wpDWOjDZaoGqLITI5sAhcyIgtwfjXE7LkMO5RL9LNGJIgymkawXLwG0l+C06vCRJsIJXPnDn/QVYYA2piLXF5tFQytLjbhOZLIWlwsLOsmJ4NdeVupcuznIvVTpA6bVOdrA1uEkSFocGjZa21My3lyc1EsNPKxoD6GMOwteGGodJrd+wnC1thzhQeTNI+TYKdlM2KoMTGCMB7achw47jWp9Bn/kmFobFTPibiDgGwwgYm+5dZr944imieDXXl7ZQrZ3a2J8gfJD/qDGT6tglsykje0gNADXdctcAcSu+bTHClg1j9Y7VRkvta92hUs6RcluJJikJdixHUtN8bQ19yHcYAB6F0UOknJsLGxxNmaxgDWtbCbNA3DemmeDVXloFkBUcaVKA8c/0D/Mnt0oUB9/L9Xm8zVNNuJNVeV2QqYNJuTz+Ml+rz/dVpyZXsqYmTRHFHI0PYbEXadxsdoTEx5WJifDqQkISqKEIQgEIQgbhRhTkIGkIATiElkTBAlIQEqKrWkUe1lZ2pw8I9K49Fbfa2LndMe/M9dmkg+1lX2v+pq8NFwtk2D9p5V61G1iYzZagqrnrnjHQauJgElVM5rIYb8biBjfxhourWVmGR8wxNlX/U9a50QkkLGSEueS0FrXtd2GLFYcgCy0vrMpw7nzQYhscNYzY4bCLX5bpeq6c+/gP68fpWLU9CZpcEYiaXOqZHOfEJLkTEco5V3HNOTsqa3J1MfvrelynqRnw1wS0599Af1oyjUwHe2I9xixiqyEIiBJLQRki4D4gw2va4vJuXkMjs+Fyb3MP3k0ya4n4axlCkgNTSgMitecngst+DG/vqSdk6A361D8yP0LHYc2sYuwULwNl2tJsTv2joXsM1Jbe5pe88eZWIZ1xw1k5KpzvhhP7NnoTDkSl46eD6NnoWVNzZm7Cm6A6UeZK7N2f4On6dbN91JiY+TVWPhqHqepD+TQfRM9Ca7NejO+lp/oY/QswbkCf4OHuTzD+leFXQzwNDpGNw42N4FVUXGNwbcAgbrq4nlItWWpHNShPuqSm7sMe7vLybmnk94BZSUpB2giJliOUEBcWjYex5gS4gTvaMTnOIGFmy7iTbepjNXZTtZxxOli+jkc0fwhqmZaxGFF0mZApaemjfT08UTzK1uJjA02wvJGzoV20ej2sou0RfZVa0ybKWHt7fJyK05iNtk6j/68X2Arac1hadrynUICFydghCEAhCVAxCUhACACAlQgahOQgq+kk+1tV+g3wyNXloz/ANtpuiTyrk/Sb/ttRziMfzWJ2jcWyZS/oE/xuK39XOd3+JDOOdwhLIzaSVzYWHkLzZzv1W4ndxSFHAI2NYwWawNa0cgaLDwBRtS3WVkbeKGN0p/TkOrjtycHW99TIWWmOZpRF1WeZlSf/ICu3U3LssL9CpOa+UY6ao1kzZCx0czRgY6ThOmxWIaNmwFWuozzo3McAKi5aQAaebjGwe5W5lyisSgYsrUpqTIXtcw08bQ4xuLb62UkBzm8hCk3ZYoeJ0PdiH3VC5My/EyKJrxOC1jQRqJthAseJdTs56e20y27RN91cvVtxL7HSr0q1iNUH5NyhTGpnax8Y1joRGAA3GRHY4QALqUy6wxxEtJaS6KPEN7dZKxhI5xiuoF+cVO58O1+ESxucTDKLNF7m+DduUznJnHRzQOEct3gse0GOYYjFI2TDcs2XwW7qsWmY7vnfk9OsXzExKXjzaorAGBh53YnP7ry65POo7JdPYzR3LmxSvja5xu7CA1wBPGRiAvzKPiz5pSLkzNNvcmCa45vcrqzdzloxG9807GPmkfKWODsTAQA0O2WxWaCRxXspS1pc5rmEs2jv0qAzzitTftoPLMVibnXQcVVF3bjzKAzxy1ST04ZT1EckhmgIYx1yQ2VpOzuFdYs56MQlNG59jy89RJ4m+hSuRXYZquPiEzZB0Sxhx/iDlHaOdtNIb/j5vtAKThZhrpeR8ETu7G+Rp2frtUny1WJwqmmI+xYO3/2pPQrbmSPa+jv8Xg8k1VHTPspqcfL/wBmT0q45oC1DRj/AI8Hkmq22wV3SmEIQubsEIQgEIQgbiRiSWSgIC+xKSkIQUC3RdIElkFV0ou9rZ+mLyrF66OT7WUnah4yubSsbZNl53Qj+a1dOjwWybR9pZ4blb+rnbc7sjuxzVUnLI2IdELACPnukUuXKLzcp3Rw9cFnOkmkcDvu+Vzh4CFKALLSsOzBoztDZhe54NRMALknYA7YLkppzApD8Y+szfeVqAS2TJiJVP1vqXsqn6zJ6UHMCm7Op+ncrahNUmiFQOj+nP42p+l/+Jrswofh6n57T42q4WSOV1STSFOOYMXxip+dF9xNdmBHxVVT34f8a76J1RVNEwnELH3McbImPIZchrnufvJAB2AWvbiXX1BU/HD3aeO3jU1ftNMIP1vmfG6n+R/jTXaPm/G6j5lP/jUvPLUUzmOllbNE57I3DViNzTI7C1zSHEEYiAQRxqdurEszWEVm5kUUUWqa90gxveXPwhxLzc7GgBZrnxkyd2cFEI5ZWRzhpcGveGhsLryiwO4hrb9K148S4avJkck0U7m9dhbI2N19wlDcdxx+5HhRY7KNprNoKbtsh/kPV6zYHsOl7RD5JqoOmz8DSj8+Q26IXDzrQM3halpxyQw+TatW2wlZ90pFCELm6hCEIBKkQgSyVVTPbL0tDqnMwlsgliaC0kmoc0GnFxuBIcLc4UDR54VEsZOJkbmmCmdaF8zjVkvNSyONp4VmtFr2G+5QaSksFQMm5frJzDE10bHunqY5HyQkO1dOGOuIw+zXnHbeQkoss18xhwyUzRUNqXNBge7VinfhG3WcMuuL7rIrQUKv5JziYaSmnqDgdPGx5DGyPbic0ONrAkDbxr3GdNL8L345R42oiG0tn2tf2yHyrV2ZhkNyZRkkAdTsJJ3e5uSfCq/pRzgppaB7WSgu1kJtZw3SNJ3hQmcVdUnN+kZQMdJrYoopXxnawYWjC1tw4lxNtgW/qxMe5qGRMpx1cLZobmN98JItcAkXHNsUgFW9HFK6LJlGx7S1whbia4EEE3JBB3KfqJC1pLWlxAuGggFxHECdl1lp6oJVBqc95pSepqaRjAS3WyQzSXc02cBHHyEW2uC5ZMv1R91NUN7Xk57ftByjrXozZaq3PCkgmMMsuF4LQ7gPLWl3uQ54GEE3HHxqfusZrqRs07aiWWrMjcO+iOF2G+EyM1NnkX2E7rBTTc5qhtj1S89syfOb/MaEb/j25hpiRyz6HSBJH+HhMjRvdDFUscBy6uRliAPzldMl5SZUwtmixYHi7cTSwkcRwu2hHK1Zr2lC5ry2pIO1tUs2dVnNyb2LB2tnL2Kk21C882xLmfnA/EyIf8il8uxT+FVXKc99SOWop/BI0q0Ytm9dqTmAtlx5XqTDDLI0BxYxz7HccLSSPAuu68qmPHG9p981w74IXRMs101PvFSkceud/KHpWjZDFqeAfJR/Yasl0nyl9Fk4k7dVMD0tija7wgrXclC0MQ+Tj+wFq2yGab5daEIXN1CEIQCEIQctbRxzYRKxrw1zZG4gCGvZ7lw/OB3FRs+SaWQvp3QjhO6ocAxzWl7iRrMY9/cHcb2URn+bup2OjxRkyEvLJ5o2uDRha6KHa4m5IJ2C3OqtQ0tRLTRscKnbT0ET/wAKx4cK52u23uHCO1zfdxlBo2Tc3qanN4YmMILnDCNxeAHkc5AF+Wy94MjwswYI2jVh7WWHuRIbyAdJXTR07YmNYwWa0AAXJ2DdtO0r2RMOejo2QsZHGA1jAGtaNzWgWAC6LIQiqRpeAGTnX45YR/GEuRW3oskM7IQO+jpzLfvtCbpg/wBv/bRfaXvkhtockDkjH/qEDxrp9XKdy2t2BZplXOWvZPO1uNrWyyNjAoZJBqw7gHGPdbNvdWmBLZYy1OZ8MUrK6qe8yMfLDITdzoaGePFzvbbC885BK7abOivYNsmPtlBMD3S2y15Kr2X3csoGfFWN7IL8vUlYPOvKfParcOC6njP/AFag/actcsjCFM14X38sQGcFTIev1Ecrfg9XNDGeUERuBcOYmymGaQKhgDQKINAsG4JmgAbhbGtXwhGEcie3hnFp+WEwZxTx3DJ6MMuSxjmSHVgm+EOx3tv2LoGd9Rb8NQd6Qf1rbcA5B3kmqHIO8FJrSfgxblibM7ZdbG+SSic2M42sa9zA549y5xu4m22w2bdqnPXMl7GjP7y8eZac6nafet7wTDRR/Bs+a30LUaY+DFlEyBn++pqYoXRwdcJbeKoL3CzHOvhLd3B5VoC8WUUbTdsbARuIa0Ed0Be6T+lhiWkk+xaRp967KDPmvDVs9A20UY/MZ9kLF9JJ63TjlkyoR9YZYra6X3Df0W+ILVttWK77PUJUgXjVziNjnuNmtBc48gAuT4FzdXshVH1YObGZJaSdrXiM04BjcZjK4NYwWdwHm4NnbADv3p/qvP4M003VWt1XUwdFivq9brBIXYNXgN734iN6C1oVXyTnGaqohDA5jHQ1JkjeBjZNBNFGWEgkbC5+0XBuEILMUBLZFkChIgBCAui6LIQUXTG72B+1j867aLgw5K5tW09D6V48ajtM5tQt55m+Bjz5lJPGGhoncTDROPQSxh+0ukbYcp3LO0m6eUxgTnLDSJrs56WCQxyzNY9ti5pxXAIuL2Fttl5DPKh+NQjpdbxqMzlptVUtmdsimDYnuJ2MkaXaonkDsWG/LZByceRSXs6PQpeuc90s3PChO6rp/pG+lPGdNGfyqD6VnpUEcl8w7wSf6WD70fNCZdf4dP7LA7OajAv1VBbtrPSpWN4cAWm4IuCNxB3FZ1lDJQkIpo2t1kwIuGt4ER2PkcbbBa4HKSFoVPGGtDW7gAAOYbAjzdbp1pOInL1QhCOREXQkRAkLrb+lKs804VUseT2iBz2yPniYDG4tdc3sARykAKopukarZq6BvCxYKqQ8B20TSMcLG1js5DyLW4M5acMbcyCwH5PPyfoLIs8snzU8GTIqqQyTNhmxEkcG76ezLjfhAAuVusQ4I6B4lq22Ga7rIr1T03ZuHTFMPG1dEVXDWRvaw42EFj9jm7CNo4QHEpABeGUJxFG95IAY1ziSCQMIJuQN6w6K07M8mLBJV1DsAiELutt1JieHMfYNs92wC7t42Jzc0XDrgqZOqtZrNeWR22xiPVaoDDq8IGzlubqtvzhqC2WOYmRrqeCca6GNgvJUNZwGMcSI7G4x7edWzNasnndUPme0xtnlhijawNIbE/Dic693HYRuCD0yLmw2mex+sfI9rJmuc613unlbLI823HEwbNwCFPpUCISXSoBCQFF0CpEqQlBn2mw+wWduHkpFZIqHXULIr4cUMYB32cGNLT3CAe4qvpwd7Cj7cfIyq7ZL2Qxc0bB/CFuNsOU7pdTdwuqb64TNuGlqXC7hiBhscJIvtfzJmjzOk5QnyiMV2RVGGEbNkWEtFuksJ7qlpMzaFxJNNHfaeMbzfiKkLOUVNn1DI0sko6ktcCHNLYCCDvBGsUOzO405wxQVM0N9kcgibLGORkmsIcOQOF+dWwZkUJ/EAdD5B/UkOYtD8D/Nm+8kxDUWtHhGsz3p7DFT1bT2OqYe5cPso2bPgyEtip54G8cskYld+pEx1u6T3FYxmFQ/BPHRPOP60nqBouwl7lRUffUxC+p1EVknOmjpg7Cyqc55vJK+Euke7lcRxcwFgpD1wqQe9qB+wevT1AUXYzDoqaj76adHtH8uP3mf7yvZnNyeuDSXt18fu8voTvV/R9lN9Wn8zUg0fUo3OqB+8S+coOj+l7Op+nf51MVM3/R3q/ouN8v1ap+4j1f0Pwkn1eo+4vI6PKb4Sp+m9ISHR5T/AA1V9KPupipmySyTnbS1UgihkJeQXBpjkZcN3kYmjdcLtylkuOodCZW4tTJrWDiDw1zQSOOwcVGZGzOhpZhM2Sd7mtc0ax7XAB+G+wNG3ghd+VJXCamY02xSOLrcbGRvNujE5qY7rHjuzjTLtqaMfJyeGWL0LWoxsHQFkmmEXrKPtbvLxha4zcOhattqzTdY4JkrA4WIBB2EHcQd4KchYdEPT5sUkf4OmhbvGxgG8g+MAqTp6drAQxoaCS42Frucblxtxkr1QgVCEIGJyEIAJCgBKEDUFOSFCWa6cz7Dh7c7/wBeVXSODWU7WXLcUQbdvugCy1xz7VStOX/5YB8q/wAhIr/R/g2fot8QXT6w4zvlStG2ZseTZawxSSOvI2MtfhOxgD2uuN5IkKs2VqiXWRwwu1bpBI50mEOLGx4QQxp2FxL27TsAujJ/BqqlvKIJPnNdGfJhMr32raftNR9qBYt27t5Obkmfirp+7HTH+2nZNnlbLJBM8SFjWSNkDQzEx5c2zgNmIOYdotssu8SqOgfetl5qaHwy1B8yxW2ZaeNJVVdS0SwvgiidcsbJG+V5bewc4h7Q2/ILr3jrKiGSNtSYnsldga+Jr2Fr8JcA5rnOu0hp2g77bEzNV9qOm7UzxJ+WX3dSj/ks8lKmruJoJQi6VaAhCEUIQkugCod3Drh8jB/FO/0QqYKh8h8N1RMN0kpY39GHrYtzFwee6iSz3S0PZ9GPzW+Gpjutaask0rm+UaMfmx+GrYPMtbC6W21c6brFQhC5uoQhCAQhCBLpUIQJxpE5CBLoJSpLIMz04nrFMOWWTyTvSr/TmzWjka3xBZ9puPW6QfKS/YA860KFuwdA8QXWNsONt0o2Q4a1nykDx3YZGEeVPeXPlR1qyDmgn8MkIXRlgYZaV/JKYz0SxuaP4sPeXHll1qyLtEvhljXLqTiqw72S7VyZPkvV1B5KaD7U586QPXnks9fqzyQQ/wB4rh05zLodm3Nalp+1R/ZC9MoSXlpP+yPBBKuDIT/Y0G38VH9kL1qndfox8uT/ACJUrObItwKHFIlsvQAIQAnWTKm3QlskdsG1Qw4Mu1hhhe5m15syMcsjzhYO+R3AV6ZMpBBFHGNzGtb0kDae7tPdWaZi53VOVcoSNfGH0tPJM5koGENJu2LH2Rw4rfpXO4LVQFSYZNpP25SpBzQeGqWtrJNJDb5VpP3Yf+StcWreKsU82CEIWHQIQhAIQhAXRdMKAiHoKZZBRTroumkoKDMdNx4NHzvl8TFosZ2DoHiWf6YKCaYUmoiklwOlJ1cbpMJ4BbiDeI4Son1Y5XG+jfs/4VT6V1iJmsYcLzi0tXc0OtcA7QR0jaCqtnXLqZ4ZX7ItW+Jz97WOL2OaHHiBsdvKOdVEZ+ZVG+jP1OqQc/so24VFf91qgPEs36c2jBF4T7c4Kb4zB9NHs/iUhm04zGrkZcse1kcbrEB5Yx+Itvvbd4F+W6prs/qzjyczu01SP6F6t0l1g/ImgD8yqH9vYudPx9M5a9SE9kGqbqIhcXYxrHC9nNe0Wc0t4iDfYuuOQPqqVjSHOY6SRwG0taIntu7kuXAC/OqNV54uldjlyVTvcd7nRz4j0nVXXvk/SE+nB1OTYYr78GtYT09a2qV/GmLZNcNnulCyMaW5x+Rs+llHjiXoNLkvHRs7k7x44l1mll1w1lF1k/rvu46MfWD/AI0DTHy0g+sj7imiV1w1hcuVKYywyRtdgc9j2B4FywuaWhwHHa9+4s0GmRvxUfWmedic3TLHx0xH7xEfMmi3B6leV9zayDDQQMgp22a3effPdxvceMkqVKy4aZofizvrEHpTm6ZID+TydyaA/wBSmi3Brry49IZvlel/dfDUFa4sHrs4W5RypTStYYwZKZga57HOJbKXE8E863hbvGIhKebSEIQuboVCRCBUJEqBLIshCBCEBqVCAsiyEIDCiyEqBLIslSICyLJUIEskLE5CJiDNUOQd5JqW9iO8F6IQxDy6nb2Le8EnUrOwb80L2QhiHh1IzsGfNHoTTQR/Bs+Y30LpQhiHEclwnfFGf1G+hM/0Wn+Ah+jZ6F3osrmTTDhZkaBpDmwwhw2giNgI6CAu0BKlUIjASJUiKEIQgVCRCAQhCAQhCAQkCVAIQhAIQhAqRCECoSIQCVCEAhIEqAQhCBEqRKgEISIBCEIBCEIBCEI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83" y="1907394"/>
            <a:ext cx="3882719" cy="304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5373216"/>
            <a:ext cx="7200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refrigerator</a:t>
            </a:r>
            <a:r>
              <a:rPr lang="en-GB" dirty="0" smtClean="0">
                <a:latin typeface="Comic Sans MS" panose="030F0702030302020204" pitchFamily="66" charset="0"/>
              </a:rPr>
              <a:t>, the cool air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sinks</a:t>
            </a:r>
            <a:r>
              <a:rPr lang="en-GB" dirty="0" smtClean="0">
                <a:latin typeface="Comic Sans MS" panose="030F0702030302020204" pitchFamily="66" charset="0"/>
              </a:rPr>
              <a:t> below the freezer compartment.  This sets up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circulating current </a:t>
            </a:r>
            <a:r>
              <a:rPr lang="en-GB" dirty="0" smtClean="0">
                <a:latin typeface="Comic Sans MS" panose="030F0702030302020204" pitchFamily="66" charset="0"/>
              </a:rPr>
              <a:t>of air which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cools all food </a:t>
            </a:r>
            <a:r>
              <a:rPr lang="en-GB" dirty="0" smtClean="0">
                <a:latin typeface="Comic Sans MS" panose="030F0702030302020204" pitchFamily="66" charset="0"/>
              </a:rPr>
              <a:t>in the refrigerator.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7006" y="5013176"/>
            <a:ext cx="2934072" cy="2308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/>
              <a:t>http://chowlaiwan-physicsproject2009.blogspot.co.uk/</a:t>
            </a:r>
          </a:p>
        </p:txBody>
      </p:sp>
    </p:spTree>
    <p:extLst>
      <p:ext uri="{BB962C8B-B14F-4D97-AF65-F5344CB8AC3E}">
        <p14:creationId xmlns:p14="http://schemas.microsoft.com/office/powerpoint/2010/main" val="30770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04870"/>
              </p:ext>
            </p:extLst>
          </p:nvPr>
        </p:nvGraphicFramePr>
        <p:xfrm>
          <a:off x="1043608" y="1484784"/>
          <a:ext cx="71287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2.3.1 Conduction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Describe experiments to demonstrate the properties of good and bad thermal conductors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2.3.2 Convection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Recognise convection as an important method of thermal transfer in fluids • Relate convection in fluids to density changes and describe experiments to illustrate convection 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2.3.3 Radiation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Identify infra-red radiation as part of the electromagnetic spectrum • Recognise that thermal energy transfer by radiation does not require a medium • Describe the effect of surface colour (black or white) and texture (dull or shiny) on the emission, absorption and reflection of radiation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2.3.4 Consequences of energy transfer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and explain some of the everyday applications and consequences of conduction, convection and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conduction in solids including lattice vibration and transfer by electrons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Describe experiments to show the properties of good and bad emitters and good and bad absorbers of infra-red radiation • Show understanding that the amount of radiation emitted also depends on the surface temperature and surface area of a body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exchange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2708920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Conduction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1880" y="2708920"/>
            <a:ext cx="21602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Convection 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31640" y="1268760"/>
            <a:ext cx="324036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4" idx="0"/>
          </p:cNvCxnSpPr>
          <p:nvPr/>
        </p:nvCxnSpPr>
        <p:spPr>
          <a:xfrm>
            <a:off x="4572000" y="1268760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www.nasatech.com/PTB/features/2009/images/feat1_0909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4839"/>
            <a:ext cx="4086984" cy="27402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380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688" y="4581128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2676" y="1018618"/>
            <a:ext cx="3582144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http://www.nasatech.com/PTB/features/2009/feat1_0909.html</a:t>
            </a:r>
          </a:p>
        </p:txBody>
      </p:sp>
      <p:sp>
        <p:nvSpPr>
          <p:cNvPr id="10" name="AutoShape 4" descr="data:image/jpeg;base64,/9j/4AAQSkZJRgABAQAAAQABAAD/2wCEAAkGBxQTEhUUEhQVFhUWFxQYGBgWFxcWHBcZFxcWGRgaGhgYHCggGBwlHBoUIjEhJSksLi4uFx81ODMsNygtLisBCgoKDg0OGxAQGywkICU0NCwsLCwsLywsNDAvNCwsLCwwNDAsLCw0LDA0LywsLCwsOCwsLCwwLCwsLCwsLCwsNP/AABEIAOEA4QMBIgACEQEDEQH/xAAcAAABBQEBAQAAAAAAAAAAAAAAAgMEBQYBBwj/xAA5EAABAwIFAgQEBQQCAgMBAAABAAIRAyEEBRIxQSJRBmFxgRMykaGxwdHh8BQjQlJi8TNyFYKyB//EABoBAAIDAQEAAAAAAAAAAAAAAAAFAgMEAQb/xAAvEQACAQQCAQEGBQUBAAAAAAAAAQIDBBEhEjFBUQUTImGh8DJxgZGxFCPB4fHR/9oADAMBAAIRAxEAPwDw1CEIAEIQgAQhCABCF1AHEJQalBq5kkotja7CeFNKFArnJE1Rk/BHRCkf05Sm4crnNElbzz0RYRCmf0hSf6Uo5ok7afoRYQpJw5Tb6ZC6pJkJUZR7QyhKLVyFIqaOIQhBwEIQgAQhCABCEIAEIQgAQhCABCEIAELsLoag7g4AlgJynRJUujhFXKaRppW059Ij0qBKnUcDyrbLMpLjstTg8ia35rSLJdXvow0Pbb2fCOOZi6WXE8Kxw+RuK1Yp0qYEN1cGbXP87rhzCDYNAG+w4m7lile1JfhQxhaeiM43w287A/Rcp+H3TB/JXr8a4yJAPkSZ56pMTFlHDy4GbkQDEGJP2XFcVn2zRG0j5IlPw5P/AGuP8Mu7FWTHnVpAMOMA6Xb2tE/dScJWNyXFuwBE94ggkfWVW69VbyclbIy2JyNwFlWV8tcNwvRP6ouMQCb/ADAkGIj/ANUziPgkgOsTE6QTp9Rv7hWU76otNGedopdo8yrYNQalOF6PmeRAiWQTvb9FlMXlpBuEyt7yM0Kbn2bncEZ8tXIVlUwSi1aULaqiYoqWs4dojIS3BIVhmawCEIQcBCEIAEIQgAQhdAQBxKAQAnGMXGycY5YkBSKFGUqjQlWOHwxsAFTUqYGVrZuby0SMvwBcVp8FkAEONhyTx/OyayWm2kAagN7i2/oe3mrDEZoHENcbbNDRsTEX7+cpJcVqkpYj0elpWrWsYQ/WrNpCKYBI/wAjB2Em3H82UH+uDjNRzon/ABFx6CbnYbpwkEEwG8EAz7+W3KYqHTDmuid3QekcgA7lZ4RX6m2EIxWETcI0OcGkDW4QATtx6NMbkqHiaYnTEOmLNkAf8XD6zH4JWWPIeTIs2xMQC7i9iV3EVNRkgGwl0zaJixgf5bQupNTJLKkRhTbIIB4vuDHcm8lde1x/8c9wGiTHMn19U682ZAgdRYLXBk6ZEyZi/wBlykS4gHc30guEEbyBsp58kjlDEwxxi5MeYcAYm33snKNYOs4NaTZsNJ1E3E6f2UJ9GdLY7ySbb7pym1onVNiREgybbLrjEME8UWguDhD2SOrYkWIJkxflMU8SbgkASBG4E+1xZO0sQ5zLuId/qSbgXMtIMWjtumXU2Bmoka5loB23i2x5n8FWvRnF8x8UHRFN1r+Q72mJ9k6Sw2qaXAjpcN585H2P1UP40tvLYnpnveZEcyhjbnVIHYyZNxwNif8ApccX5OOGdMMbkrXAllx5cevZZTMcvLTcLbOxTmhr2Nhs6XAXBixH5+/CkYnLG16ZIEHYg8KyldSpP4uhfWtk1vo8nxFGFGIWmzfLCxxB+qoK1GE/o1VNZR5m9tJU5a6IyEohJV4tawCEIQcBCEIAUAlhq41S6VBQlLBppUnN6GWUpU3DUU4ygpmHo3CzVKuhxa2Wx7B5cXbBazLsmaxmt1o+pUnwllrS4A2G5Vv4go9JDRYWEdh+aQ3N25T4JjinxjNRjopHvY8iW2bAH5+kKDSe1pc69oFud7g/4lBqhj4BjYEHceyDXnWA31Omd7T/APq3uuxjj8hilgKtKxMG1xJJgTNgfxKaw+GdMth21rG28gEzAkCylf1YjS7S4F4+YWAEe4EDhcdU0yDd7okjSGtaDYttvt7brqcsYDLEPIBPQDfYw08Au3sLxC5TrzLwyHNnSAHEiO/EG+3mmqzROqQRHzQ8kDhKpYkOc1rxLY07xJPJiDCljR0XQYCSKhJ/4iwLjeO6fpv+EHk0yNYhriAdRnaDYgeX1XMQG0ySGfKG3uNT5/xBvG/lYpqm34r3l2loEEm59uf5Kh2svoi9ncRUfVaGhhaJGkN/ydA1bieAd7KJhsM8kBkCXQJ79/ySqmILrNmCYB+UwLhwSHs6+gmzhBLoMiCJE3ny/ZWxTSx0d/IceC0klvU11y0m8HfsR7JVNhguaQ0AOOqDNyLW7dwnKmJBawAlo1HU7Vz5WlRTT0SG6SbG+4I485XFtbAfbXe/WI1zGzY1Qd4sfP6qPVqlzwHzad92/tv9U/hMUWkOLy1wMgcAnYj67JRDXD5v9yXaRY8AcwRHpKPwvo6IFUg6XkugHe0d/Yj7qxyzFhoHUYv3vF7+fzcX5UR4jppxAb1Gwkze/wBEoFremA4mJhxE7mQQJmyhNKSwcaTWB7N8Myu0uZE8gfiPLZYrH4MtMFa/DOcxzTpdpA2I4Pve0pvxHlkjU0WIkforbet7qSg3oXXNusY8HnVdkFRyFbYvDKufTIT6nNNHk7q3lCXQyhdIXFaYgQhCAJlGirHDU0zh2q8y3B6lhrVcLZ6Syt0lkfwOVF/6KfQyN2qIPktF4fwEELe0MjbpFVoiBcef/aTyr1Jt8ekb6lzGlpmLy+kaJcwgyA03HeNu9vurrMq9MCA3VaSPMmN1KzmgI1R1XB99vVVBw8jSSbOJNo7ED6yk82pSywUlUxNmZzumPiktYR8skR9h2A+scKmdXcBoLjpc6SZJJBkC22y2uYZY94eQAGwAZ+8T6ws/jPD7yzW2XaATYT5x5Jlb14cUpMYU6sXFbK2qHAiTJeNx9Pw/FI0s1jUe4IJhojgOEklcpV3subzaDcj9CiqS2fldHAEwD5xZa8Po0M5Rfp1MeSW3IAtJgxfffjZOYZ4ZVa53k6wB4NiDaUinpgBzeocTa5381Z5NlRc9pD2k6jcHaGmDf6+yjUlGKbkRbSWWWpyd9ZrnvcGEhsEkCRfSIsP4VR5mfhPa0QIbFwHRxc8zurLOsRUrBg3bTOlzgZlxPT9GkXPfyUXH1xULWapLGhjOkF0CbEjcmd4WajyW5denoV0+Xn/hSVQDFp7EEXPkNo9FHY8ydpncmQPbyWnyTw7rbUqF5YKQnS5tyf8AiDuFR4qj1iYDjHdo9ZPmtsKsW3FA8Sen12Q2410gGXXgg7G/A4ViwDU60EGwfeL7EHi33TGJwbmgFwEuvt77pRou3Ljfve0A7lSlxfR2EZLt5HNA30nrJggw0T7Wul04LmjcCdRiARJ+3CKZLaZcbBxgdu5MT6FKq13CTqIbpDYaAbCAAfOOVU8lo/TrtbqLmEax0wZa07T6bghGEowXGbHYtsTtMT6g+xUX+nc0iC0hx3Dgdr7DbupLMcz4ZD6fVI0uBI6YMGIgkGDPYkKDjr4dnPBMfXBNMtOs6WiHHSC4Ojb+beisss/uzScZEGA7/EgnntKzRxrheGzM2m/dw7SOFbZJitTiS6JcNUxJnVsd/wCBUVqTUMldSOYsqs/yPQTI2WSxGG8l7TmWG+LRa8gTEExyF5xnWBhxgLZZ3T/CxPUpxqp57MZWpQmCFa4qmq14TynLKPO3VD3chtCEKwxl5hWrYZJg7C6yeGatRk7iIgpLeNuOj2VrDED03wvgo3WzxtQNptaLEmZ22n+eywnhVziRutlWbLyN4ACxU6nGi0l3oV3kf7u2M0cG17w03G/eTJ5TeOyEBpfsQZVplmENNxJ+WCT5KLnGZyYAloMH6T/PRVToUadu5VViXSX+fyKI1ajqYg9GOzMkOdDoERwZv1Ov5qM/AiC8MLiDdvBO23IBgqP4rrBh1sFiNJPqR9IVxVZooB9HdouJkGdzPHP1SvDUU15HizCEWvP3syNM6akVaLWh52daSQAYPBH5pt/hktc4iC0z0yLjcT39lKzLLXYh7XjZwJIEOAuOodibpjG5GcLUhp+I6A7RIaRq2vuYnjdboz18MsPyvt6N6mspJ4foIoeHiwuc42dIgtk7i7f1UbC5LVpVNVM6WzI1EavcBajJg+qdbpL2gdMTDQbkjyndberlNOqxtRuoOsCWti3JjlEKlebklhvG/wDRjr3/ALmWJHieM1Bz6bgWmZiCAf0Gyd8OZf8ANUdYNIBmxEncduL+a3XiDw7ocaky4aRPcGfv3VJSwLmUjGkHUXSXC7QLjTypO5+Dh0+n/k1RuYVIJxKvM6jWn+3rbLjqm5c4fK69hz5BPUsl+LUcWOaIgguOrcTpgWJtP1VRjK3xXxDpJOq4APY+RV9lGJFP4TKcOaR1cQT2JEG/4lSqKUILj2XT5RjrsRhsPU6xWa11IOA+ILhjhtMcQrB2VMqsNNujUHiHNiHAAEc3m23ZavL8MK9N1OA2fmHeOfVOUcjpU2jVSs10E7ahFpA5HflZVKc1zWv4Fc75JtPT9EedeIMke1zWkAbgFsnjt6/iqau5oEAEEg2Eb8gk7jeF7Rjsta1nxI2B0ix0/qF5Jn+F0P1f4yZIHe8HsVroVJclTn32a7K7VdY9BvBZfNN1ZjqcMgaDp1GQSTpmTHoVWNpkw4RDTNztaY8x+6cwTtWozpMO+UxPSdh9t+U8+gLXIkRB22veO61ZcZPJsRKw+BbV1lr9gXFuwItJE+UAp+hh5LBIHy7T0g8md1EoDQ+G7w5p2IcCOoOnjyTmDxQ1tkyBa/AG9x5SqZKW8MGnvB6blODNXDwbwNx6nb2WF8VZfptC9C8EY3TTc3SS0mxPFo/nusr40w5c90KunxVOMk952IKc5KvOD6PI8fTglUtYXWnzjCkFZ3FMheht5pow+0afkiIQhaxKavLcNqha/LcI0QsvlH6LcZS1kjVfyXnb2Tzg9pF8Y6N54NY2AR/Am3ZlUNV+kgNLp7cqRkGNAENAAg/gqnFNp0wX6jGpu3cmf0WK4m1TgoP1z9BbGPKrLku+vJfjGHWWao6STeRcu2+ynZTTp1WGYuIjb1/FeX5/mtUOaGQHESI44Hvt9VMyzPXUAQ14c8AbGer/ACN+LhQoylFqc1yXp8i6p7Nm6eYvDZc+MsLTpMdLZYAO8gusPUAhJwmDbTw4A1DU2YAPSDHPIMTHmqLxP4i1MLXP1PDgBBmRu6ewA+8Kxw2PZUot+I8hwaGkgwAP8Ce5iB7LPUh8GUmk3o0KlVjRipeuwpUWMdqaXNILukG0bkEdvLzTGdYh1R1FlIh1R+kvJEaAJ0X/APtPlHmnnv0iaYkuMue7YgDa6mU8wo1wfhlgqiJMQLb7e30VcHj4nv7++yWWmpNZ+/PyJ+VUetsANABY9xIE34nfY/srPMs3dTaRTvTBg1LCewaD+IssHjcaaT3iC4EAOibkmCfT0TGJzckhgJawMdYiR9OFopSqRjiPnzn6ff8A6VSsHUkpPa+/qJ8U5/UqHSzoa3/X7mTcrN0KtR8ODtUE3LtMTx5/RKbjRU+dwaBAI4NjMHjZPNbRdr06onpBhpaYmSAYI8x3W2MVTjhr6DinTjTiopESvjWhxNSkLggQOeHA8/yyYwrw4kOeQCNxFjwD5b2CebUaabRq1S+CD/h5tvcQk/DfScGNcHXBZYaTNpIPkr1jGPJYbLwnmTaDiwFzpEy42HvwZ2C0+G8VtJLahaC4WD9iJ/EELy5+aFpcTZ82aI0t02/GSluqCq4h7o6ZY4mNy3jk3Nlk9xNS5ZaMNaxhVk5SPTs6zItw730iXhsaRxcibxC888UMd8wILHlpubg8jzCv8nxvw6NSm4PLZABdBE+Ymw2+qpK1Iva5kCWm0Hcfwqmj8NTL8fx/oha0vdNr59/IpH4EUw41gJiWhpbuZgyDtYyPRcoM1ghpALWXbHzbzHbcT3SXh2ogNLi0GxvETMxuEqnGlxBc3UIkniWkCedkyecbYwwSMDTAGlxOuZtNvl3jueEZfTDqzQQ3jyExf15UnBt0MFRrh12Lf8oBJJuPlmLpmk0OeIMmT0x779rHb81U5fiDPZ6T4FxBh7HkCDpF9xfjn9kjxZSAk2WWyrEPoPIaSXagHTvHSXQOYMiFK8S5rrAkiwCyxljMPXoS1rZqvzXTMH4iqXIWPxRur3NsRLis/iDdejtIcYoW+0p6wMoQhbRGaXA14i61mUYwWWGwzleZZUISe6oqSPYW8+cT1rI8WDA72UDMq4cCARYu32Jg2B8v1Vd4XxH9xoOxTjg7UKbQDEglw2P6pFUTzh+CVOklNsp8VqLunq1scLe/32I9FVPovDgKjYJJAMRPc2ueB7rW4bAQ/WANQIhrrWAiUzicL8QvLBLqYlk7dW8Hg+vZXQuEnhdDCNZJ4KTDZYC6fiB4YSA0D5jFtIPcmPZaipgJDANIaGAPaDyBP11fgqTwvRAc4vBJ1aewaTJ39k7mmPqNcCwNayQACRO+8zyFGtznU4p9HKilKfFPota2MPwCHAEOJYAO8H6De6x1ao5ri+mI0wHAE8gG8cefkrxmJ+M+ajZ0juGBrha/cHb2Va/L31Hue0CahhrQYJgjpjnt7KdvFU20/v7RKnFQymWOXYw1gdTmmoQA2bGBb8lX4+pJcKZkwC465mNx2NwoOKDBLSHB2wbwOYv+It6pdEsJ0u0zphoPTBvaR52V6pKL5Lr0LFFLaF1KlMtk1NQJ1EBsOB2iTaN+EvA0mse0VCW0zcOHVYjp1Dtf7lO0cAxoc7S/W2+hzZjvBsHBRS/VLjDBpgARe1vr5LuVJNLo6t6JZwtEVi5+r4ZEt0wNQ2mDtO44lQ8TiSX6S4FgMM6dxePNLDHy0BofaTANwOClVzSDXDT1Wgi8beXkurTWdgkR8TRaIsAHPg3ktgibRt2vwn8t6K4hrSCSW6xq6bwYm10xiKvUxgtpBnnqO585VhQcW/3IJeGm5vOk8iBH1Houzb449Tr6Ha+Kdo6wxv4nn37e6kl7CAKLHNIaC4uIdJMGRFhyFW4qt8Y3YWuGjXAMC4AETJkX91JpYcseaYsS4mQZEQCB34Pks7ikvRlbisEXNsOBpcDeLkTczI+x+yZrvZpDhGuTIMwBPTBPET7hTzSBaGOadXxDB3AvAvyPIqI/CF3LRpIZeJJIN/r9JVsJLGG+icWTKgbTfSa4dQA+KW37mL7iInjdR2ulwIp6gC75Y5Nja9h+aZp0jpLiYIuNzMkACTbt63Qxxa35JEAuNxJ1DgfRCiGCRhcaPih5sGvcTexn+bKRmrZYD3E/VV2DaHkMkN+IbH/USZ55n3gLQ55ggxgaNg0D6BQmlGaMt00sLyeZY9sEqlq7q/zSnDiqGqLr0Nu8o8z7SXxDKEIWkTFzhTYK5y2VnsLUV5ltcgpfcReGeqsailHBtsgJDgVra+DBcSLa4M+ZgiO3P0WKyjHmRYL0TJnfEYPJedrwbePJfcycHyK2plxD5Pyk+faR9fySauCAZpYACbevNye91tMLQaRDhEwL/aFma7Jc9ltTSIO5I/ZZq9GVNKWftGaldObx6GXdhCyHMGkOqN6dw7T3PHss+/M2FztTdT9xyARq/Yey3tHDuFXTDS0kTA5I5Xn+a5LUw79QE6pgc3/m612jjPPLvwNqFVSePJPpU3gNe7qc+mXERaxGj1Pn6KaMYXhpDLh0QLFoO4O0HeCFEwWcH+2XQDTDWBzRMW2cCN/0U2llbqut7XyZadQAEx+/CKmE/j0WywtzIGOyYVGvqNEEEH4ZEEDtf+XUWQ4kxoIa0aYgQ60HmZ/BbDB1gGhtRuk6T1EDgxvzMfcLGZ7THxnHS4QDHMgT1E9v2XberKcnCXjo5RqOTaZKdmBFNzapL3sIIMf8gD1TcC31UbKMvdWqWaCHOHTJbc3neN5j/pT8iyr47ZqAN1Gx4hun6XC0DsjaCCwy4kDptbv9UTrwp5iuwqVoU8xXf0Imf5d8HoptLS4gAmBpb26b3Mqiw2Vm4BIIc4Pjnf5SN+VsqtJjRoeQ3S4OL3kEgeXf0V1h8hpvpmpROoOkkRBabGb7WhUUqs+LUVn+fv8A6Y/6xUoLl58nlL8uc0nUDaSJIE3FpJkkd+VzFl4YGnUJvuXaje88Xt7LZ+IvDbhTPSCL31clV2CysnTJBY5motHUbTIJOx2K0K51mX7GuF1CUeWSqo0Khph0uIdJc6LtiPmPaw87qXRwvSHBzjfSXEibbtkbBT8Y+aYpiT7ER1Wts73TmJojCt+GP/I6DDrwSNxHI81U6ra63ki6revInFZdTYDNy6zTMk2F47/oqXMaDAA7djdJNg0l3I/c8BNmtVrVC2lBIaZdMADYmf0/VNVcKSHUrw2XgmxcO0RJ3O/ZW0oOOOUtltODj29nS1ppNABmxBGzgbT3tBt5FKxOHeWaNjEkgHq2HveFb5XljBSZIgg3sXaptxe0lbDLcuoaQXt/uQbm82HtAsouuueI/UorXkaXjJlmMYxlKixrS57mAugSJ4B8ur80rxETeVbZfgZrmpHTTaYPebD05+iofE9XeEU1lJ+rMcpqU0l+v6nnmdHqKzlfdXeY1JJKpMQbr0tssRFXtNjCFxC1iMk0n3VphqhVMwqywBVFVaG1hUfPBp8mqS4QTK9Y8HAu6XCDaOxPC8xySkIEbleqeCtLILjJ80gqqMqyT6Hd7L+0/U0tOi4scTa1ieFUYbJNR+I50yZtvbkFavMMQW0w5o9vVUNPFOYxrwwyTtOwc6B+SrvKFKnNRk29bElCrUcW46yx+lkzS8OaTub3/wBdj2WN8T5WQ0fGBkiAOw7z2K9MwDXRqqQHHjeB2J5WO/8A6JiToDqcODZmLx6j8/NWXNnCnQjOOnnrrvH6l1hc1HcKPfzPO8tNEVDQsJHzuFpmwjj9laYWg+mH6zDWxpczmOSAfqsNiq7nOBBid+9j37q2yTNYDmkuvJuZgARF1TWtpceSf5np6kG+jXZznFE02Bw1FreoGBJncEna/msLjcXUrPcQDpcSI3idwCp+Iwgfq1P1PAaGC1yTt5cWVnkWTuDT16SOksJkFxm4keXCjD3dCPLtkYRhRj2RMrqfDaesmIhoPSSbEdrBX+QVDDidIc6HAm0CfNRcPlgplpIBgP1aYif8dzvuqrOM71EuYGi8OaXQRFoAPHoqZL3zah+5ySVXS/c0tLDHEvOp2lomIAOuxBmR+C0vhfD1KTXaZNumZi5Iv6QFTeDnCo2S4EgCYuB3JK3OAx9INAa4WMGRv9122pp1MSlxS/fPy/kSX9aUU6aWUZzF5M+ox+smQQdN4N+4sICoc3w76LmNpub/AHJBHAMSY9QF6BmOMAsHQL8gg/RYTPcTSfYgRqn5oMjzj8FC4pQpTUYPl9/foFjWqTfxLXoTcoywVaLgKgNQA3vYCbNn8VDzqnh20xTLNQLJc5wLnTaTP1UBlY040PMaSIG1zyZki6pc3xT31HFtQhgaAY7nt6fmoU4cnha+f8fkMKVCcqmXLXfoSsZjBp/tgBvTJAAc5oBv6WjlRcFifiVC42LQZ1EdQA2t5n7KLSqtaIbEEtEkS5u2ozxaRHKfwZpS93UQ8GI33I+osT6rTwUYvRu4KMXos6dZr6hOoMZ8wbN5NiTHNzAV1l2G1zLyNIJEwZFu3sqTC0RGwuGibSTEj8FfZU1tN0unSCSR32geWyySSclFGG4eI6H8RU+DRDYMu6jH2/nmvPfEGOBm6v8AxXnwkwe//S83zTH6zKa21Hm1jpFNOPBcp9sgYtwuqiqbqXiaygOKf0o4QkvqylLCEIRKFoFZ1pVjgakKtCdYVCcco0W1V05ZNbluO0xey2GT57pPSb+a8to4kjlT8NjjwYSu4slPZ6Sje06q4yPfMm8RuqkNc4aBE+vH3Wl/rA7oDeqLHtH5bXXz5luauaRcr1Hw34mbUbpceqI1eqWVY1aem/1/wQurFJc4LQrE+Kn2BJHUJH391QZj4hIETMzPkD5d97HzTPiek5tUAjp0w3zA7x2ss3iAS/o1EOHyuN7CYmbiQYO5gKilQjUScnn8xrb21JRUkiFmsOeS0AHsLAx+aRQqlzRYG5ngxvH4/wAhSa7C9wGmLkAxvPe5Epn4Wlrmuhrh33mRaR7/AHTNNcUjQ1iWS9wmHbLHNc6wBM7AO20zuZiVeaCwaazxVfMhrYApkiztRtKxlbHH4YAJ3mCTYCwiRcforfLc3c5rmk09LS0tDoBF/qsNahNrJGcXLpmjq4GvpaKh6jUGktgBzSRJcJ48huFAznAU26mt1ufUcIOmbgi4juJ8lJxGcw4FrpbLZJcCILdhG15VXjMaAXaesBxIc15BkjYz27rLSjUyvH5ff0KqUamVku8soPwxhr9Q0nbSI7h/unaubNpkRDnHeZifL8FmX5k9rYY2HHnmN7zxvdMUqj7kmXRMC9uL7KX9M5bmwdtyfKRp8XmlTpkxINhJ0iZP4KBinioCZAET/tPBN1X4fEOAd0gucBYQ6w+w/ZRP/khsJYGmwNyDaZ9Spwt2uvBKNDj0TfiOYHNd8kiDsYiCYPCh1aFRrnaXQ1h5E7kxv83KarY0OBJ06hZoEkOPNykUcVLSC0m4kyTfa34QtMYSW8GhRwONhrXMeXBwe0hp3MttPB7R2lSMvhhGp0QY6eIuQJ8+fJR9JmOkOkHmx4E87qSS6pAAvNrW8uOTyuT6B9Ghp1GOOmn3uAdRM7XPsk5vjRTEA+bj3J/JRRiRhWQfnNyZ2mPusbnuamod9lRQtXUl8he3FSy+kMZ5j9RmbbBZ6tXS8XiJUAuXpKFFRjgRX15yliPQPKaJXXOSVrSEspZYIQhdIAlByShB1PA80p6lUhRJSw5QcS+FXDLahi1bZbmxYRBWVD0/QqwVnqW8ZLY1t/aMlhM9epZozEUW6vnbdpmCO91R4ulqPSOqxIsItx5HeO6zWXZkWkaSr/CZ1Te2KrZ4nsk0radKWY7R6C3rQS+F6IvxCQNR6Sdz3HmlYzBh0wXFoIMwDNu+5Vw3D03/APjdIvYbid/55Kvq1TT6R8pN7zfu0/kiNTL+Hs2ZU1ghVcI7pkl5gCJmN7SdvTzSf6aDFx22KnYZoOokO0xch2/4/iEgYFxGqCZNhsY49lZ7zw2Cil0cbTbEC5vqMTtxYyPVSGYloOw0gHpgg3gTJH8lIotDRcS4GAASCfM8QPVIbQDi4WniXbbeUG3CreH2TFYjHCIbbjeYF7C32TbcQ+NLGwHAD/2vG8QB6J1jQB8pMQbidPc3sVNoYjUDpYXARfiBeY/IdlxtRWkcZGqVXwWAhhOlpDBOpwH+1yCuVspDXBvxA+bu0xvEkXPGyedXBLWdU7gXgu22GwEfZSAynpnd1rC1uxcSVDm49aIvQzg6LA0kHrneJhom19vOArDDsYTdrQ0t/wBQNRNwYCZqUgDra4Q6Bvcj0Iv+HqplGjOlzYDYmT79hfv58qics7K5ySWSfhsspw0tAlwMCTMm2oni35pGNxjaLSB8wtPb0TeJzRtJmljiTySb/ssTnObl5N1yhbSqy2YHJy3J6Gs+zEvcbrPV8QjFYiVAe5ejoUFGKQovLzfGJx7k2XLrikLYkJJSyCEIXSsEIQgAQhCABCEIA6Etjk2urjRJSwS8NVghO08UQoVN6A9QcEzXC5lFLDL3LM1NN4df2K1OW5myuSKjebOBgx27Lz1rlY4PG6djCxXFrGe12OLL2lL8M2el0MjaQdLySeNWmBwOyr80wz6JIcKltiRqaQeJFvuqbA+IHN3Mq0Hiy0Sb7pV7mtGW9jeFzLOcpoi0cQwAmJJkbwB7Db+XUqjWYQQXbzsDM77beSgV8+aXTob9Al0M6pn5qbfUCJ+islSnjPFmhXMGTm4ZrrCWmfmAEemtPuyyoHagTBs6JcT9VGZn9PSWhoAna6cHiRo2hUONbwiLuPQkMyJ5JdxxJn125hPU8pYwgueLbjf6Db6qpx/iUkQCqDE5w4/5KyFvXqdvBTO6aW3g29bMaNOYANo6rx6BUuYeIZ2MrH1sxJ5UV+KJWyl7OS3LYsq+0Ka+ZdYzNCeVVV8VKhvqkpsvTCnQURZX9oSnpC3vTTiuEri0JYFkptghCF0gCEIQAIQhAAhCEACEIQAIQhAAhCEAdBS2vTaFzB1SaJTa57rpxR7qIhR4IuVxNeSS2ue6dZiioK7KHBHY3M15JzcWUr+sKr5XdS57tFivKnqT/wCrMKO+tKY1rhK6oJEZ3MpLbFueklyShSwZ3Js7K4hC6RBCEIAEIQgAQhCABCEIA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479798" cy="1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4725144"/>
            <a:ext cx="273630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travels to us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 in the form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radiation</a:t>
            </a:r>
            <a:r>
              <a:rPr lang="en-GB" dirty="0" smtClean="0">
                <a:latin typeface="Comic Sans MS" panose="030F0702030302020204" pitchFamily="66" charset="0"/>
              </a:rPr>
              <a:t>. These waves can travel through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of space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www.nasatech.com/PTB/features/2009/images/feat1_0909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4839"/>
            <a:ext cx="4086984" cy="27402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380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688" y="4581128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2676" y="1018618"/>
            <a:ext cx="3582144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http://www.nasatech.com/PTB/features/2009/feat1_0909.html</a:t>
            </a:r>
          </a:p>
        </p:txBody>
      </p:sp>
      <p:sp>
        <p:nvSpPr>
          <p:cNvPr id="10" name="AutoShape 4" descr="data:image/jpeg;base64,/9j/4AAQSkZJRgABAQAAAQABAAD/2wCEAAkGBxQTEhUUEhQVFhUWFxQYGBgWFxcWHBcZFxcWGRgaGhgYHCggGBwlHBoUIjEhJSksLi4uFx81ODMsNygtLisBCgoKDg0OGxAQGywkICU0NCwsLCwsLywsNDAvNCwsLCwwNDAsLCw0LDA0LywsLCwsOCwsLCwwLCwsLCwsLCwsNP/AABEIAOEA4QMBIgACEQEDEQH/xAAcAAABBQEBAQAAAAAAAAAAAAAAAgMEBQYBBwj/xAA5EAABAwIFAgQEBQQCAgMBAAABAAIRAyEEBRIxQSJRBmFxgRMykaGxwdHh8BQjQlJi8TNyFYKyB//EABoBAAIDAQEAAAAAAAAAAAAAAAAFAgMEAQb/xAAvEQACAQQCAQEGBQUBAAAAAAAAAQIDBBEhEjFBUQUTImGh8DJxgZGxFCPB4fHR/9oADAMBAAIRAxEAPwDw1CEIAEIQgAQhCABCF1AHEJQalBq5kkotja7CeFNKFArnJE1Rk/BHRCkf05Sm4crnNElbzz0RYRCmf0hSf6Uo5ok7afoRYQpJw5Tb6ZC6pJkJUZR7QyhKLVyFIqaOIQhBwEIQgAQhCABCEIAEIQgAQhCABCEIAELsLoag7g4AlgJynRJUujhFXKaRppW059Ij0qBKnUcDyrbLMpLjstTg8ia35rSLJdXvow0Pbb2fCOOZi6WXE8Kxw+RuK1Yp0qYEN1cGbXP87rhzCDYNAG+w4m7lile1JfhQxhaeiM43w287A/Rcp+H3TB/JXr8a4yJAPkSZ56pMTFlHDy4GbkQDEGJP2XFcVn2zRG0j5IlPw5P/AGuP8Mu7FWTHnVpAMOMA6Xb2tE/dScJWNyXFuwBE94ggkfWVW69VbyclbIy2JyNwFlWV8tcNwvRP6ouMQCb/ADAkGIj/ANUziPgkgOsTE6QTp9Rv7hWU76otNGedopdo8yrYNQalOF6PmeRAiWQTvb9FlMXlpBuEyt7yM0Kbn2bncEZ8tXIVlUwSi1aULaqiYoqWs4dojIS3BIVhmawCEIQcBCEIAEIQgAQhdAQBxKAQAnGMXGycY5YkBSKFGUqjQlWOHwxsAFTUqYGVrZuby0SMvwBcVp8FkAEONhyTx/OyayWm2kAagN7i2/oe3mrDEZoHENcbbNDRsTEX7+cpJcVqkpYj0elpWrWsYQ/WrNpCKYBI/wAjB2Em3H82UH+uDjNRzon/ABFx6CbnYbpwkEEwG8EAz7+W3KYqHTDmuid3QekcgA7lZ4RX6m2EIxWETcI0OcGkDW4QATtx6NMbkqHiaYnTEOmLNkAf8XD6zH4JWWPIeTIs2xMQC7i9iV3EVNRkgGwl0zaJixgf5bQupNTJLKkRhTbIIB4vuDHcm8lde1x/8c9wGiTHMn19U682ZAgdRYLXBk6ZEyZi/wBlykS4gHc30guEEbyBsp58kjlDEwxxi5MeYcAYm33snKNYOs4NaTZsNJ1E3E6f2UJ9GdLY7ySbb7pym1onVNiREgybbLrjEME8UWguDhD2SOrYkWIJkxflMU8SbgkASBG4E+1xZO0sQ5zLuId/qSbgXMtIMWjtumXU2Bmoka5loB23i2x5n8FWvRnF8x8UHRFN1r+Q72mJ9k6Sw2qaXAjpcN585H2P1UP40tvLYnpnveZEcyhjbnVIHYyZNxwNif8ApccX5OOGdMMbkrXAllx5cevZZTMcvLTcLbOxTmhr2Nhs6XAXBixH5+/CkYnLG16ZIEHYg8KyldSpP4uhfWtk1vo8nxFGFGIWmzfLCxxB+qoK1GE/o1VNZR5m9tJU5a6IyEohJV4tawCEIQcBCEIAUAlhq41S6VBQlLBppUnN6GWUpU3DUU4ygpmHo3CzVKuhxa2Wx7B5cXbBazLsmaxmt1o+pUnwllrS4A2G5Vv4go9JDRYWEdh+aQ3N25T4JjinxjNRjopHvY8iW2bAH5+kKDSe1pc69oFud7g/4lBqhj4BjYEHceyDXnWA31Omd7T/APq3uuxjj8hilgKtKxMG1xJJgTNgfxKaw+GdMth21rG28gEzAkCylf1YjS7S4F4+YWAEe4EDhcdU0yDd7okjSGtaDYttvt7brqcsYDLEPIBPQDfYw08Au3sLxC5TrzLwyHNnSAHEiO/EG+3mmqzROqQRHzQ8kDhKpYkOc1rxLY07xJPJiDCljR0XQYCSKhJ/4iwLjeO6fpv+EHk0yNYhriAdRnaDYgeX1XMQG0ySGfKG3uNT5/xBvG/lYpqm34r3l2loEEm59uf5Kh2svoi9ncRUfVaGhhaJGkN/ydA1bieAd7KJhsM8kBkCXQJ79/ySqmILrNmCYB+UwLhwSHs6+gmzhBLoMiCJE3ny/ZWxTSx0d/IceC0klvU11y0m8HfsR7JVNhguaQ0AOOqDNyLW7dwnKmJBawAlo1HU7Vz5WlRTT0SG6SbG+4I485XFtbAfbXe/WI1zGzY1Qd4sfP6qPVqlzwHzad92/tv9U/hMUWkOLy1wMgcAnYj67JRDXD5v9yXaRY8AcwRHpKPwvo6IFUg6XkugHe0d/Yj7qxyzFhoHUYv3vF7+fzcX5UR4jppxAb1Gwkze/wBEoFremA4mJhxE7mQQJmyhNKSwcaTWB7N8Myu0uZE8gfiPLZYrH4MtMFa/DOcxzTpdpA2I4Pve0pvxHlkjU0WIkforbet7qSg3oXXNusY8HnVdkFRyFbYvDKufTIT6nNNHk7q3lCXQyhdIXFaYgQhCAJlGirHDU0zh2q8y3B6lhrVcLZ6Syt0lkfwOVF/6KfQyN2qIPktF4fwEELe0MjbpFVoiBcef/aTyr1Jt8ekb6lzGlpmLy+kaJcwgyA03HeNu9vurrMq9MCA3VaSPMmN1KzmgI1R1XB99vVVBw8jSSbOJNo7ED6yk82pSywUlUxNmZzumPiktYR8skR9h2A+scKmdXcBoLjpc6SZJJBkC22y2uYZY94eQAGwAZ+8T6ws/jPD7yzW2XaATYT5x5Jlb14cUpMYU6sXFbK2qHAiTJeNx9Pw/FI0s1jUe4IJhojgOEklcpV3subzaDcj9CiqS2fldHAEwD5xZa8Po0M5Rfp1MeSW3IAtJgxfffjZOYZ4ZVa53k6wB4NiDaUinpgBzeocTa5381Z5NlRc9pD2k6jcHaGmDf6+yjUlGKbkRbSWWWpyd9ZrnvcGEhsEkCRfSIsP4VR5mfhPa0QIbFwHRxc8zurLOsRUrBg3bTOlzgZlxPT9GkXPfyUXH1xULWapLGhjOkF0CbEjcmd4WajyW5denoV0+Xn/hSVQDFp7EEXPkNo9FHY8ydpncmQPbyWnyTw7rbUqF5YKQnS5tyf8AiDuFR4qj1iYDjHdo9ZPmtsKsW3FA8Sen12Q2410gGXXgg7G/A4ViwDU60EGwfeL7EHi33TGJwbmgFwEuvt77pRou3Ljfve0A7lSlxfR2EZLt5HNA30nrJggw0T7Wul04LmjcCdRiARJ+3CKZLaZcbBxgdu5MT6FKq13CTqIbpDYaAbCAAfOOVU8lo/TrtbqLmEax0wZa07T6bghGEowXGbHYtsTtMT6g+xUX+nc0iC0hx3Dgdr7DbupLMcz4ZD6fVI0uBI6YMGIgkGDPYkKDjr4dnPBMfXBNMtOs6WiHHSC4Ojb+beisss/uzScZEGA7/EgnntKzRxrheGzM2m/dw7SOFbZJitTiS6JcNUxJnVsd/wCBUVqTUMldSOYsqs/yPQTI2WSxGG8l7TmWG+LRa8gTEExyF5xnWBhxgLZZ3T/CxPUpxqp57MZWpQmCFa4qmq14TynLKPO3VD3chtCEKwxl5hWrYZJg7C6yeGatRk7iIgpLeNuOj2VrDED03wvgo3WzxtQNptaLEmZ22n+eywnhVziRutlWbLyN4ACxU6nGi0l3oV3kf7u2M0cG17w03G/eTJ5TeOyEBpfsQZVplmENNxJ+WCT5KLnGZyYAloMH6T/PRVToUadu5VViXSX+fyKI1ajqYg9GOzMkOdDoERwZv1Ov5qM/AiC8MLiDdvBO23IBgqP4rrBh1sFiNJPqR9IVxVZooB9HdouJkGdzPHP1SvDUU15HizCEWvP3syNM6akVaLWh52daSQAYPBH5pt/hktc4iC0z0yLjcT39lKzLLXYh7XjZwJIEOAuOodibpjG5GcLUhp+I6A7RIaRq2vuYnjdboz18MsPyvt6N6mspJ4foIoeHiwuc42dIgtk7i7f1UbC5LVpVNVM6WzI1EavcBajJg+qdbpL2gdMTDQbkjyndberlNOqxtRuoOsCWti3JjlEKlebklhvG/wDRjr3/ALmWJHieM1Bz6bgWmZiCAf0Gyd8OZf8ANUdYNIBmxEncduL+a3XiDw7ocaky4aRPcGfv3VJSwLmUjGkHUXSXC7QLjTypO5+Dh0+n/k1RuYVIJxKvM6jWn+3rbLjqm5c4fK69hz5BPUsl+LUcWOaIgguOrcTpgWJtP1VRjK3xXxDpJOq4APY+RV9lGJFP4TKcOaR1cQT2JEG/4lSqKUILj2XT5RjrsRhsPU6xWa11IOA+ILhjhtMcQrB2VMqsNNujUHiHNiHAAEc3m23ZavL8MK9N1OA2fmHeOfVOUcjpU2jVSs10E7ahFpA5HflZVKc1zWv4Fc75JtPT9EedeIMke1zWkAbgFsnjt6/iqau5oEAEEg2Eb8gk7jeF7Rjsta1nxI2B0ix0/qF5Jn+F0P1f4yZIHe8HsVroVJclTn32a7K7VdY9BvBZfNN1ZjqcMgaDp1GQSTpmTHoVWNpkw4RDTNztaY8x+6cwTtWozpMO+UxPSdh9t+U8+gLXIkRB22veO61ZcZPJsRKw+BbV1lr9gXFuwItJE+UAp+hh5LBIHy7T0g8md1EoDQ+G7w5p2IcCOoOnjyTmDxQ1tkyBa/AG9x5SqZKW8MGnvB6blODNXDwbwNx6nb2WF8VZfptC9C8EY3TTc3SS0mxPFo/nusr40w5c90KunxVOMk952IKc5KvOD6PI8fTglUtYXWnzjCkFZ3FMheht5pow+0afkiIQhaxKavLcNqha/LcI0QsvlH6LcZS1kjVfyXnb2Tzg9pF8Y6N54NY2AR/Am3ZlUNV+kgNLp7cqRkGNAENAAg/gqnFNp0wX6jGpu3cmf0WK4m1TgoP1z9BbGPKrLku+vJfjGHWWao6STeRcu2+ynZTTp1WGYuIjb1/FeX5/mtUOaGQHESI44Hvt9VMyzPXUAQ14c8AbGer/ACN+LhQoylFqc1yXp8i6p7Nm6eYvDZc+MsLTpMdLZYAO8gusPUAhJwmDbTw4A1DU2YAPSDHPIMTHmqLxP4i1MLXP1PDgBBmRu6ewA+8Kxw2PZUot+I8hwaGkgwAP8Ce5iB7LPUh8GUmk3o0KlVjRipeuwpUWMdqaXNILukG0bkEdvLzTGdYh1R1FlIh1R+kvJEaAJ0X/APtPlHmnnv0iaYkuMue7YgDa6mU8wo1wfhlgqiJMQLb7e30VcHj4nv7++yWWmpNZ+/PyJ+VUetsANABY9xIE34nfY/srPMs3dTaRTvTBg1LCewaD+IssHjcaaT3iC4EAOibkmCfT0TGJzckhgJawMdYiR9OFopSqRjiPnzn6ff8A6VSsHUkpPa+/qJ8U5/UqHSzoa3/X7mTcrN0KtR8ODtUE3LtMTx5/RKbjRU+dwaBAI4NjMHjZPNbRdr06onpBhpaYmSAYI8x3W2MVTjhr6DinTjTiopESvjWhxNSkLggQOeHA8/yyYwrw4kOeQCNxFjwD5b2CebUaabRq1S+CD/h5tvcQk/DfScGNcHXBZYaTNpIPkr1jGPJYbLwnmTaDiwFzpEy42HvwZ2C0+G8VtJLahaC4WD9iJ/EELy5+aFpcTZ82aI0t02/GSluqCq4h7o6ZY4mNy3jk3Nlk9xNS5ZaMNaxhVk5SPTs6zItw730iXhsaRxcibxC888UMd8wILHlpubg8jzCv8nxvw6NSm4PLZABdBE+Ymw2+qpK1Iva5kCWm0Hcfwqmj8NTL8fx/oha0vdNr59/IpH4EUw41gJiWhpbuZgyDtYyPRcoM1ghpALWXbHzbzHbcT3SXh2ogNLi0GxvETMxuEqnGlxBc3UIkniWkCedkyecbYwwSMDTAGlxOuZtNvl3jueEZfTDqzQQ3jyExf15UnBt0MFRrh12Lf8oBJJuPlmLpmk0OeIMmT0x779rHb81U5fiDPZ6T4FxBh7HkCDpF9xfjn9kjxZSAk2WWyrEPoPIaSXagHTvHSXQOYMiFK8S5rrAkiwCyxljMPXoS1rZqvzXTMH4iqXIWPxRur3NsRLis/iDdejtIcYoW+0p6wMoQhbRGaXA14i61mUYwWWGwzleZZUISe6oqSPYW8+cT1rI8WDA72UDMq4cCARYu32Jg2B8v1Vd4XxH9xoOxTjg7UKbQDEglw2P6pFUTzh+CVOklNsp8VqLunq1scLe/32I9FVPovDgKjYJJAMRPc2ueB7rW4bAQ/WANQIhrrWAiUzicL8QvLBLqYlk7dW8Hg+vZXQuEnhdDCNZJ4KTDZYC6fiB4YSA0D5jFtIPcmPZaipgJDANIaGAPaDyBP11fgqTwvRAc4vBJ1aewaTJ39k7mmPqNcCwNayQACRO+8zyFGtznU4p9HKilKfFPota2MPwCHAEOJYAO8H6De6x1ao5ri+mI0wHAE8gG8cefkrxmJ+M+ajZ0juGBrha/cHb2Va/L31Hue0CahhrQYJgjpjnt7KdvFU20/v7RKnFQymWOXYw1gdTmmoQA2bGBb8lX4+pJcKZkwC465mNx2NwoOKDBLSHB2wbwOYv+It6pdEsJ0u0zphoPTBvaR52V6pKL5Lr0LFFLaF1KlMtk1NQJ1EBsOB2iTaN+EvA0mse0VCW0zcOHVYjp1Dtf7lO0cAxoc7S/W2+hzZjvBsHBRS/VLjDBpgARe1vr5LuVJNLo6t6JZwtEVi5+r4ZEt0wNQ2mDtO44lQ8TiSX6S4FgMM6dxePNLDHy0BofaTANwOClVzSDXDT1Wgi8beXkurTWdgkR8TRaIsAHPg3ktgibRt2vwn8t6K4hrSCSW6xq6bwYm10xiKvUxgtpBnnqO585VhQcW/3IJeGm5vOk8iBH1Houzb449Tr6Ha+Kdo6wxv4nn37e6kl7CAKLHNIaC4uIdJMGRFhyFW4qt8Y3YWuGjXAMC4AETJkX91JpYcseaYsS4mQZEQCB34Pks7ikvRlbisEXNsOBpcDeLkTczI+x+yZrvZpDhGuTIMwBPTBPET7hTzSBaGOadXxDB3AvAvyPIqI/CF3LRpIZeJJIN/r9JVsJLGG+icWTKgbTfSa4dQA+KW37mL7iInjdR2ulwIp6gC75Y5Nja9h+aZp0jpLiYIuNzMkACTbt63Qxxa35JEAuNxJ1DgfRCiGCRhcaPih5sGvcTexn+bKRmrZYD3E/VV2DaHkMkN+IbH/USZ55n3gLQ55ggxgaNg0D6BQmlGaMt00sLyeZY9sEqlq7q/zSnDiqGqLr0Nu8o8z7SXxDKEIWkTFzhTYK5y2VnsLUV5ltcgpfcReGeqsailHBtsgJDgVra+DBcSLa4M+ZgiO3P0WKyjHmRYL0TJnfEYPJedrwbePJfcycHyK2plxD5Pyk+faR9fySauCAZpYACbevNye91tMLQaRDhEwL/aFma7Jc9ltTSIO5I/ZZq9GVNKWftGaldObx6GXdhCyHMGkOqN6dw7T3PHss+/M2FztTdT9xyARq/Yey3tHDuFXTDS0kTA5I5Xn+a5LUw79QE6pgc3/m612jjPPLvwNqFVSePJPpU3gNe7qc+mXERaxGj1Pn6KaMYXhpDLh0QLFoO4O0HeCFEwWcH+2XQDTDWBzRMW2cCN/0U2llbqut7XyZadQAEx+/CKmE/j0WywtzIGOyYVGvqNEEEH4ZEEDtf+XUWQ4kxoIa0aYgQ60HmZ/BbDB1gGhtRuk6T1EDgxvzMfcLGZ7THxnHS4QDHMgT1E9v2XberKcnCXjo5RqOTaZKdmBFNzapL3sIIMf8gD1TcC31UbKMvdWqWaCHOHTJbc3neN5j/pT8iyr47ZqAN1Gx4hun6XC0DsjaCCwy4kDptbv9UTrwp5iuwqVoU8xXf0Imf5d8HoptLS4gAmBpb26b3Mqiw2Vm4BIIc4Pjnf5SN+VsqtJjRoeQ3S4OL3kEgeXf0V1h8hpvpmpROoOkkRBabGb7WhUUqs+LUVn+fv8A6Y/6xUoLl58nlL8uc0nUDaSJIE3FpJkkd+VzFl4YGnUJvuXaje88Xt7LZ+IvDbhTPSCL31clV2CysnTJBY5motHUbTIJOx2K0K51mX7GuF1CUeWSqo0Khph0uIdJc6LtiPmPaw87qXRwvSHBzjfSXEibbtkbBT8Y+aYpiT7ER1Wts73TmJojCt+GP/I6DDrwSNxHI81U6ra63ki6revInFZdTYDNy6zTMk2F47/oqXMaDAA7djdJNg0l3I/c8BNmtVrVC2lBIaZdMADYmf0/VNVcKSHUrw2XgmxcO0RJ3O/ZW0oOOOUtltODj29nS1ppNABmxBGzgbT3tBt5FKxOHeWaNjEkgHq2HveFb5XljBSZIgg3sXaptxe0lbDLcuoaQXt/uQbm82HtAsouuueI/UorXkaXjJlmMYxlKixrS57mAugSJ4B8ur80rxETeVbZfgZrmpHTTaYPebD05+iofE9XeEU1lJ+rMcpqU0l+v6nnmdHqKzlfdXeY1JJKpMQbr0tssRFXtNjCFxC1iMk0n3VphqhVMwqywBVFVaG1hUfPBp8mqS4QTK9Y8HAu6XCDaOxPC8xySkIEbleqeCtLILjJ80gqqMqyT6Hd7L+0/U0tOi4scTa1ieFUYbJNR+I50yZtvbkFavMMQW0w5o9vVUNPFOYxrwwyTtOwc6B+SrvKFKnNRk29bElCrUcW46yx+lkzS8OaTub3/wBdj2WN8T5WQ0fGBkiAOw7z2K9MwDXRqqQHHjeB2J5WO/8A6JiToDqcODZmLx6j8/NWXNnCnQjOOnnrrvH6l1hc1HcKPfzPO8tNEVDQsJHzuFpmwjj9laYWg+mH6zDWxpczmOSAfqsNiq7nOBBid+9j37q2yTNYDmkuvJuZgARF1TWtpceSf5np6kG+jXZznFE02Bw1FreoGBJncEna/msLjcXUrPcQDpcSI3idwCp+Iwgfq1P1PAaGC1yTt5cWVnkWTuDT16SOksJkFxm4keXCjD3dCPLtkYRhRj2RMrqfDaesmIhoPSSbEdrBX+QVDDidIc6HAm0CfNRcPlgplpIBgP1aYif8dzvuqrOM71EuYGi8OaXQRFoAPHoqZL3zah+5ySVXS/c0tLDHEvOp2lomIAOuxBmR+C0vhfD1KTXaZNumZi5Iv6QFTeDnCo2S4EgCYuB3JK3OAx9INAa4WMGRv9122pp1MSlxS/fPy/kSX9aUU6aWUZzF5M+ox+smQQdN4N+4sICoc3w76LmNpub/AHJBHAMSY9QF6BmOMAsHQL8gg/RYTPcTSfYgRqn5oMjzj8FC4pQpTUYPl9/foFjWqTfxLXoTcoywVaLgKgNQA3vYCbNn8VDzqnh20xTLNQLJc5wLnTaTP1UBlY040PMaSIG1zyZki6pc3xT31HFtQhgaAY7nt6fmoU4cnha+f8fkMKVCcqmXLXfoSsZjBp/tgBvTJAAc5oBv6WjlRcFifiVC42LQZ1EdQA2t5n7KLSqtaIbEEtEkS5u2ozxaRHKfwZpS93UQ8GI33I+osT6rTwUYvRu4KMXos6dZr6hOoMZ8wbN5NiTHNzAV1l2G1zLyNIJEwZFu3sqTC0RGwuGibSTEj8FfZU1tN0unSCSR32geWyySSclFGG4eI6H8RU+DRDYMu6jH2/nmvPfEGOBm6v8AxXnwkwe//S83zTH6zKa21Hm1jpFNOPBcp9sgYtwuqiqbqXiaygOKf0o4QkvqylLCEIRKFoFZ1pVjgakKtCdYVCcco0W1V05ZNbluO0xey2GT57pPSb+a8to4kjlT8NjjwYSu4slPZ6Sje06q4yPfMm8RuqkNc4aBE+vH3Wl/rA7oDeqLHtH5bXXz5luauaRcr1Hw34mbUbpceqI1eqWVY1aem/1/wQurFJc4LQrE+Kn2BJHUJH391QZj4hIETMzPkD5d97HzTPiek5tUAjp0w3zA7x2ss3iAS/o1EOHyuN7CYmbiQYO5gKilQjUScnn8xrb21JRUkiFmsOeS0AHsLAx+aRQqlzRYG5ngxvH4/wAhSa7C9wGmLkAxvPe5Epn4Wlrmuhrh33mRaR7/AHTNNcUjQ1iWS9wmHbLHNc6wBM7AO20zuZiVeaCwaazxVfMhrYApkiztRtKxlbHH4YAJ3mCTYCwiRcforfLc3c5rmk09LS0tDoBF/qsNahNrJGcXLpmjq4GvpaKh6jUGktgBzSRJcJ48huFAznAU26mt1ufUcIOmbgi4juJ8lJxGcw4FrpbLZJcCILdhG15VXjMaAXaesBxIc15BkjYz27rLSjUyvH5ff0KqUamVku8soPwxhr9Q0nbSI7h/unaubNpkRDnHeZifL8FmX5k9rYY2HHnmN7zxvdMUqj7kmXRMC9uL7KX9M5bmwdtyfKRp8XmlTpkxINhJ0iZP4KBinioCZAET/tPBN1X4fEOAd0gucBYQ6w+w/ZRP/khsJYGmwNyDaZ9Spwt2uvBKNDj0TfiOYHNd8kiDsYiCYPCh1aFRrnaXQ1h5E7kxv83KarY0OBJ06hZoEkOPNykUcVLSC0m4kyTfa34QtMYSW8GhRwONhrXMeXBwe0hp3MttPB7R2lSMvhhGp0QY6eIuQJ8+fJR9JmOkOkHmx4E87qSS6pAAvNrW8uOTyuT6B9Ghp1GOOmn3uAdRM7XPsk5vjRTEA+bj3J/JRRiRhWQfnNyZ2mPusbnuamod9lRQtXUl8he3FSy+kMZ5j9RmbbBZ6tXS8XiJUAuXpKFFRjgRX15yliPQPKaJXXOSVrSEspZYIQhdIAlByShB1PA80p6lUhRJSw5QcS+FXDLahi1bZbmxYRBWVD0/QqwVnqW8ZLY1t/aMlhM9epZozEUW6vnbdpmCO91R4ulqPSOqxIsItx5HeO6zWXZkWkaSr/CZ1Te2KrZ4nsk0radKWY7R6C3rQS+F6IvxCQNR6Sdz3HmlYzBh0wXFoIMwDNu+5Vw3D03/APjdIvYbid/55Kvq1TT6R8pN7zfu0/kiNTL+Hs2ZU1ghVcI7pkl5gCJmN7SdvTzSf6aDFx22KnYZoOokO0xch2/4/iEgYFxGqCZNhsY49lZ7zw2Cil0cbTbEC5vqMTtxYyPVSGYloOw0gHpgg3gTJH8lIotDRcS4GAASCfM8QPVIbQDi4WniXbbeUG3CreH2TFYjHCIbbjeYF7C32TbcQ+NLGwHAD/2vG8QB6J1jQB8pMQbidPc3sVNoYjUDpYXARfiBeY/IdlxtRWkcZGqVXwWAhhOlpDBOpwH+1yCuVspDXBvxA+bu0xvEkXPGyedXBLWdU7gXgu22GwEfZSAynpnd1rC1uxcSVDm49aIvQzg6LA0kHrneJhom19vOArDDsYTdrQ0t/wBQNRNwYCZqUgDra4Q6Bvcj0Iv+HqplGjOlzYDYmT79hfv58qics7K5ySWSfhsspw0tAlwMCTMm2oni35pGNxjaLSB8wtPb0TeJzRtJmljiTySb/ssTnObl5N1yhbSqy2YHJy3J6Gs+zEvcbrPV8QjFYiVAe5ejoUFGKQovLzfGJx7k2XLrikLYkJJSyCEIXSsEIQgAQhCABCEIA6Etjk2urjRJSwS8NVghO08UQoVN6A9QcEzXC5lFLDL3LM1NN4df2K1OW5myuSKjebOBgx27Lz1rlY4PG6djCxXFrGe12OLL2lL8M2el0MjaQdLySeNWmBwOyr80wz6JIcKltiRqaQeJFvuqbA+IHN3Mq0Hiy0Sb7pV7mtGW9jeFzLOcpoi0cQwAmJJkbwB7Db+XUqjWYQQXbzsDM77beSgV8+aXTob9Al0M6pn5qbfUCJ+islSnjPFmhXMGTm4ZrrCWmfmAEemtPuyyoHagTBs6JcT9VGZn9PSWhoAna6cHiRo2hUONbwiLuPQkMyJ5JdxxJn125hPU8pYwgueLbjf6Db6qpx/iUkQCqDE5w4/5KyFvXqdvBTO6aW3g29bMaNOYANo6rx6BUuYeIZ2MrH1sxJ5UV+KJWyl7OS3LYsq+0Ka+ZdYzNCeVVV8VKhvqkpsvTCnQURZX9oSnpC3vTTiuEri0JYFkptghCF0gCEIQAIQhAAhCEACEIQAIQhAAhCEAdBS2vTaFzB1SaJTa57rpxR7qIhR4IuVxNeSS2ue6dZiioK7KHBHY3M15JzcWUr+sKr5XdS57tFivKnqT/wCrMKO+tKY1rhK6oJEZ3MpLbFueklyShSwZ3Js7K4hC6RBCEIAEIQgAQhCABCEIA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479798" cy="1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4725144"/>
            <a:ext cx="273630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travels to us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 in the form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radiation</a:t>
            </a:r>
            <a:r>
              <a:rPr lang="en-GB" dirty="0" smtClean="0">
                <a:latin typeface="Comic Sans MS" panose="030F0702030302020204" pitchFamily="66" charset="0"/>
              </a:rPr>
              <a:t>. These waves can travel through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of space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1628800"/>
            <a:ext cx="38164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dirty="0" smtClean="0">
                <a:latin typeface="Comic Sans MS" panose="030F0702030302020204" pitchFamily="66" charset="0"/>
              </a:rPr>
              <a:t>includes the invisible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infrared</a:t>
            </a:r>
            <a:r>
              <a:rPr lang="en-GB" dirty="0" smtClean="0">
                <a:latin typeface="Comic Sans MS" panose="030F0702030302020204" pitchFamily="66" charset="0"/>
              </a:rPr>
              <a:t> waves as well as 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www.nasatech.com/PTB/features/2009/images/feat1_0909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4839"/>
            <a:ext cx="4086984" cy="27402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380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688" y="4581128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2676" y="1018618"/>
            <a:ext cx="3582144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http://www.nasatech.com/PTB/features/2009/feat1_0909.html</a:t>
            </a:r>
          </a:p>
        </p:txBody>
      </p:sp>
      <p:sp>
        <p:nvSpPr>
          <p:cNvPr id="10" name="AutoShape 4" descr="data:image/jpeg;base64,/9j/4AAQSkZJRgABAQAAAQABAAD/2wCEAAkGBxQTEhUUEhQVFhUWFxQYGBgWFxcWHBcZFxcWGRgaGhgYHCggGBwlHBoUIjEhJSksLi4uFx81ODMsNygtLisBCgoKDg0OGxAQGywkICU0NCwsLCwsLywsNDAvNCwsLCwwNDAsLCw0LDA0LywsLCwsOCwsLCwwLCwsLCwsLCwsNP/AABEIAOEA4QMBIgACEQEDEQH/xAAcAAABBQEBAQAAAAAAAAAAAAAAAgMEBQYBBwj/xAA5EAABAwIFAgQEBQQCAgMBAAABAAIRAyEEBRIxQSJRBmFxgRMykaGxwdHh8BQjQlJi8TNyFYKyB//EABoBAAIDAQEAAAAAAAAAAAAAAAAFAgMEAQb/xAAvEQACAQQCAQEGBQUBAAAAAAAAAQIDBBEhEjFBUQUTImGh8DJxgZGxFCPB4fHR/9oADAMBAAIRAxEAPwDw1CEIAEIQgAQhCABCF1AHEJQalBq5kkotja7CeFNKFArnJE1Rk/BHRCkf05Sm4crnNElbzz0RYRCmf0hSf6Uo5ok7afoRYQpJw5Tb6ZC6pJkJUZR7QyhKLVyFIqaOIQhBwEIQgAQhCABCEIAEIQgAQhCABCEIAELsLoag7g4AlgJynRJUujhFXKaRppW059Ij0qBKnUcDyrbLMpLjstTg8ia35rSLJdXvow0Pbb2fCOOZi6WXE8Kxw+RuK1Yp0qYEN1cGbXP87rhzCDYNAG+w4m7lile1JfhQxhaeiM43w287A/Rcp+H3TB/JXr8a4yJAPkSZ56pMTFlHDy4GbkQDEGJP2XFcVn2zRG0j5IlPw5P/AGuP8Mu7FWTHnVpAMOMA6Xb2tE/dScJWNyXFuwBE94ggkfWVW69VbyclbIy2JyNwFlWV8tcNwvRP6ouMQCb/ADAkGIj/ANUziPgkgOsTE6QTp9Rv7hWU76otNGedopdo8yrYNQalOF6PmeRAiWQTvb9FlMXlpBuEyt7yM0Kbn2bncEZ8tXIVlUwSi1aULaqiYoqWs4dojIS3BIVhmawCEIQcBCEIAEIQgAQhdAQBxKAQAnGMXGycY5YkBSKFGUqjQlWOHwxsAFTUqYGVrZuby0SMvwBcVp8FkAEONhyTx/OyayWm2kAagN7i2/oe3mrDEZoHENcbbNDRsTEX7+cpJcVqkpYj0elpWrWsYQ/WrNpCKYBI/wAjB2Em3H82UH+uDjNRzon/ABFx6CbnYbpwkEEwG8EAz7+W3KYqHTDmuid3QekcgA7lZ4RX6m2EIxWETcI0OcGkDW4QATtx6NMbkqHiaYnTEOmLNkAf8XD6zH4JWWPIeTIs2xMQC7i9iV3EVNRkgGwl0zaJixgf5bQupNTJLKkRhTbIIB4vuDHcm8lde1x/8c9wGiTHMn19U682ZAgdRYLXBk6ZEyZi/wBlykS4gHc30guEEbyBsp58kjlDEwxxi5MeYcAYm33snKNYOs4NaTZsNJ1E3E6f2UJ9GdLY7ySbb7pym1onVNiREgybbLrjEME8UWguDhD2SOrYkWIJkxflMU8SbgkASBG4E+1xZO0sQ5zLuId/qSbgXMtIMWjtumXU2Bmoka5loB23i2x5n8FWvRnF8x8UHRFN1r+Q72mJ9k6Sw2qaXAjpcN585H2P1UP40tvLYnpnveZEcyhjbnVIHYyZNxwNif8ApccX5OOGdMMbkrXAllx5cevZZTMcvLTcLbOxTmhr2Nhs6XAXBixH5+/CkYnLG16ZIEHYg8KyldSpP4uhfWtk1vo8nxFGFGIWmzfLCxxB+qoK1GE/o1VNZR5m9tJU5a6IyEohJV4tawCEIQcBCEIAUAlhq41S6VBQlLBppUnN6GWUpU3DUU4ygpmHo3CzVKuhxa2Wx7B5cXbBazLsmaxmt1o+pUnwllrS4A2G5Vv4go9JDRYWEdh+aQ3N25T4JjinxjNRjopHvY8iW2bAH5+kKDSe1pc69oFud7g/4lBqhj4BjYEHceyDXnWA31Omd7T/APq3uuxjj8hilgKtKxMG1xJJgTNgfxKaw+GdMth21rG28gEzAkCylf1YjS7S4F4+YWAEe4EDhcdU0yDd7okjSGtaDYttvt7brqcsYDLEPIBPQDfYw08Au3sLxC5TrzLwyHNnSAHEiO/EG+3mmqzROqQRHzQ8kDhKpYkOc1rxLY07xJPJiDCljR0XQYCSKhJ/4iwLjeO6fpv+EHk0yNYhriAdRnaDYgeX1XMQG0ySGfKG3uNT5/xBvG/lYpqm34r3l2loEEm59uf5Kh2svoi9ncRUfVaGhhaJGkN/ydA1bieAd7KJhsM8kBkCXQJ79/ySqmILrNmCYB+UwLhwSHs6+gmzhBLoMiCJE3ny/ZWxTSx0d/IceC0klvU11y0m8HfsR7JVNhguaQ0AOOqDNyLW7dwnKmJBawAlo1HU7Vz5WlRTT0SG6SbG+4I485XFtbAfbXe/WI1zGzY1Qd4sfP6qPVqlzwHzad92/tv9U/hMUWkOLy1wMgcAnYj67JRDXD5v9yXaRY8AcwRHpKPwvo6IFUg6XkugHe0d/Yj7qxyzFhoHUYv3vF7+fzcX5UR4jppxAb1Gwkze/wBEoFremA4mJhxE7mQQJmyhNKSwcaTWB7N8Myu0uZE8gfiPLZYrH4MtMFa/DOcxzTpdpA2I4Pve0pvxHlkjU0WIkforbet7qSg3oXXNusY8HnVdkFRyFbYvDKufTIT6nNNHk7q3lCXQyhdIXFaYgQhCAJlGirHDU0zh2q8y3B6lhrVcLZ6Syt0lkfwOVF/6KfQyN2qIPktF4fwEELe0MjbpFVoiBcef/aTyr1Jt8ekb6lzGlpmLy+kaJcwgyA03HeNu9vurrMq9MCA3VaSPMmN1KzmgI1R1XB99vVVBw8jSSbOJNo7ED6yk82pSywUlUxNmZzumPiktYR8skR9h2A+scKmdXcBoLjpc6SZJJBkC22y2uYZY94eQAGwAZ+8T6ws/jPD7yzW2XaATYT5x5Jlb14cUpMYU6sXFbK2qHAiTJeNx9Pw/FI0s1jUe4IJhojgOEklcpV3subzaDcj9CiqS2fldHAEwD5xZa8Po0M5Rfp1MeSW3IAtJgxfffjZOYZ4ZVa53k6wB4NiDaUinpgBzeocTa5381Z5NlRc9pD2k6jcHaGmDf6+yjUlGKbkRbSWWWpyd9ZrnvcGEhsEkCRfSIsP4VR5mfhPa0QIbFwHRxc8zurLOsRUrBg3bTOlzgZlxPT9GkXPfyUXH1xULWapLGhjOkF0CbEjcmd4WajyW5denoV0+Xn/hSVQDFp7EEXPkNo9FHY8ydpncmQPbyWnyTw7rbUqF5YKQnS5tyf8AiDuFR4qj1iYDjHdo9ZPmtsKsW3FA8Sen12Q2410gGXXgg7G/A4ViwDU60EGwfeL7EHi33TGJwbmgFwEuvt77pRou3Ljfve0A7lSlxfR2EZLt5HNA30nrJggw0T7Wul04LmjcCdRiARJ+3CKZLaZcbBxgdu5MT6FKq13CTqIbpDYaAbCAAfOOVU8lo/TrtbqLmEax0wZa07T6bghGEowXGbHYtsTtMT6g+xUX+nc0iC0hx3Dgdr7DbupLMcz4ZD6fVI0uBI6YMGIgkGDPYkKDjr4dnPBMfXBNMtOs6WiHHSC4Ojb+beisss/uzScZEGA7/EgnntKzRxrheGzM2m/dw7SOFbZJitTiS6JcNUxJnVsd/wCBUVqTUMldSOYsqs/yPQTI2WSxGG8l7TmWG+LRa8gTEExyF5xnWBhxgLZZ3T/CxPUpxqp57MZWpQmCFa4qmq14TynLKPO3VD3chtCEKwxl5hWrYZJg7C6yeGatRk7iIgpLeNuOj2VrDED03wvgo3WzxtQNptaLEmZ22n+eywnhVziRutlWbLyN4ACxU6nGi0l3oV3kf7u2M0cG17w03G/eTJ5TeOyEBpfsQZVplmENNxJ+WCT5KLnGZyYAloMH6T/PRVToUadu5VViXSX+fyKI1ajqYg9GOzMkOdDoERwZv1Ov5qM/AiC8MLiDdvBO23IBgqP4rrBh1sFiNJPqR9IVxVZooB9HdouJkGdzPHP1SvDUU15HizCEWvP3syNM6akVaLWh52daSQAYPBH5pt/hktc4iC0z0yLjcT39lKzLLXYh7XjZwJIEOAuOodibpjG5GcLUhp+I6A7RIaRq2vuYnjdboz18MsPyvt6N6mspJ4foIoeHiwuc42dIgtk7i7f1UbC5LVpVNVM6WzI1EavcBajJg+qdbpL2gdMTDQbkjyndberlNOqxtRuoOsCWti3JjlEKlebklhvG/wDRjr3/ALmWJHieM1Bz6bgWmZiCAf0Gyd8OZf8ANUdYNIBmxEncduL+a3XiDw7ocaky4aRPcGfv3VJSwLmUjGkHUXSXC7QLjTypO5+Dh0+n/k1RuYVIJxKvM6jWn+3rbLjqm5c4fK69hz5BPUsl+LUcWOaIgguOrcTpgWJtP1VRjK3xXxDpJOq4APY+RV9lGJFP4TKcOaR1cQT2JEG/4lSqKUILj2XT5RjrsRhsPU6xWa11IOA+ILhjhtMcQrB2VMqsNNujUHiHNiHAAEc3m23ZavL8MK9N1OA2fmHeOfVOUcjpU2jVSs10E7ahFpA5HflZVKc1zWv4Fc75JtPT9EedeIMke1zWkAbgFsnjt6/iqau5oEAEEg2Eb8gk7jeF7Rjsta1nxI2B0ix0/qF5Jn+F0P1f4yZIHe8HsVroVJclTn32a7K7VdY9BvBZfNN1ZjqcMgaDp1GQSTpmTHoVWNpkw4RDTNztaY8x+6cwTtWozpMO+UxPSdh9t+U8+gLXIkRB22veO61ZcZPJsRKw+BbV1lr9gXFuwItJE+UAp+hh5LBIHy7T0g8md1EoDQ+G7w5p2IcCOoOnjyTmDxQ1tkyBa/AG9x5SqZKW8MGnvB6blODNXDwbwNx6nb2WF8VZfptC9C8EY3TTc3SS0mxPFo/nusr40w5c90KunxVOMk952IKc5KvOD6PI8fTglUtYXWnzjCkFZ3FMheht5pow+0afkiIQhaxKavLcNqha/LcI0QsvlH6LcZS1kjVfyXnb2Tzg9pF8Y6N54NY2AR/Am3ZlUNV+kgNLp7cqRkGNAENAAg/gqnFNp0wX6jGpu3cmf0WK4m1TgoP1z9BbGPKrLku+vJfjGHWWao6STeRcu2+ynZTTp1WGYuIjb1/FeX5/mtUOaGQHESI44Hvt9VMyzPXUAQ14c8AbGer/ACN+LhQoylFqc1yXp8i6p7Nm6eYvDZc+MsLTpMdLZYAO8gusPUAhJwmDbTw4A1DU2YAPSDHPIMTHmqLxP4i1MLXP1PDgBBmRu6ewA+8Kxw2PZUot+I8hwaGkgwAP8Ce5iB7LPUh8GUmk3o0KlVjRipeuwpUWMdqaXNILukG0bkEdvLzTGdYh1R1FlIh1R+kvJEaAJ0X/APtPlHmnnv0iaYkuMue7YgDa6mU8wo1wfhlgqiJMQLb7e30VcHj4nv7++yWWmpNZ+/PyJ+VUetsANABY9xIE34nfY/srPMs3dTaRTvTBg1LCewaD+IssHjcaaT3iC4EAOibkmCfT0TGJzckhgJawMdYiR9OFopSqRjiPnzn6ff8A6VSsHUkpPa+/qJ8U5/UqHSzoa3/X7mTcrN0KtR8ODtUE3LtMTx5/RKbjRU+dwaBAI4NjMHjZPNbRdr06onpBhpaYmSAYI8x3W2MVTjhr6DinTjTiopESvjWhxNSkLggQOeHA8/yyYwrw4kOeQCNxFjwD5b2CebUaabRq1S+CD/h5tvcQk/DfScGNcHXBZYaTNpIPkr1jGPJYbLwnmTaDiwFzpEy42HvwZ2C0+G8VtJLahaC4WD9iJ/EELy5+aFpcTZ82aI0t02/GSluqCq4h7o6ZY4mNy3jk3Nlk9xNS5ZaMNaxhVk5SPTs6zItw730iXhsaRxcibxC888UMd8wILHlpubg8jzCv8nxvw6NSm4PLZABdBE+Ymw2+qpK1Iva5kCWm0Hcfwqmj8NTL8fx/oha0vdNr59/IpH4EUw41gJiWhpbuZgyDtYyPRcoM1ghpALWXbHzbzHbcT3SXh2ogNLi0GxvETMxuEqnGlxBc3UIkniWkCedkyecbYwwSMDTAGlxOuZtNvl3jueEZfTDqzQQ3jyExf15UnBt0MFRrh12Lf8oBJJuPlmLpmk0OeIMmT0x779rHb81U5fiDPZ6T4FxBh7HkCDpF9xfjn9kjxZSAk2WWyrEPoPIaSXagHTvHSXQOYMiFK8S5rrAkiwCyxljMPXoS1rZqvzXTMH4iqXIWPxRur3NsRLis/iDdejtIcYoW+0p6wMoQhbRGaXA14i61mUYwWWGwzleZZUISe6oqSPYW8+cT1rI8WDA72UDMq4cCARYu32Jg2B8v1Vd4XxH9xoOxTjg7UKbQDEglw2P6pFUTzh+CVOklNsp8VqLunq1scLe/32I9FVPovDgKjYJJAMRPc2ueB7rW4bAQ/WANQIhrrWAiUzicL8QvLBLqYlk7dW8Hg+vZXQuEnhdDCNZJ4KTDZYC6fiB4YSA0D5jFtIPcmPZaipgJDANIaGAPaDyBP11fgqTwvRAc4vBJ1aewaTJ39k7mmPqNcCwNayQACRO+8zyFGtznU4p9HKilKfFPota2MPwCHAEOJYAO8H6De6x1ao5ri+mI0wHAE8gG8cefkrxmJ+M+ajZ0juGBrha/cHb2Va/L31Hue0CahhrQYJgjpjnt7KdvFU20/v7RKnFQymWOXYw1gdTmmoQA2bGBb8lX4+pJcKZkwC465mNx2NwoOKDBLSHB2wbwOYv+It6pdEsJ0u0zphoPTBvaR52V6pKL5Lr0LFFLaF1KlMtk1NQJ1EBsOB2iTaN+EvA0mse0VCW0zcOHVYjp1Dtf7lO0cAxoc7S/W2+hzZjvBsHBRS/VLjDBpgARe1vr5LuVJNLo6t6JZwtEVi5+r4ZEt0wNQ2mDtO44lQ8TiSX6S4FgMM6dxePNLDHy0BofaTANwOClVzSDXDT1Wgi8beXkurTWdgkR8TRaIsAHPg3ktgibRt2vwn8t6K4hrSCSW6xq6bwYm10xiKvUxgtpBnnqO585VhQcW/3IJeGm5vOk8iBH1Houzb449Tr6Ha+Kdo6wxv4nn37e6kl7CAKLHNIaC4uIdJMGRFhyFW4qt8Y3YWuGjXAMC4AETJkX91JpYcseaYsS4mQZEQCB34Pks7ikvRlbisEXNsOBpcDeLkTczI+x+yZrvZpDhGuTIMwBPTBPET7hTzSBaGOadXxDB3AvAvyPIqI/CF3LRpIZeJJIN/r9JVsJLGG+icWTKgbTfSa4dQA+KW37mL7iInjdR2ulwIp6gC75Y5Nja9h+aZp0jpLiYIuNzMkACTbt63Qxxa35JEAuNxJ1DgfRCiGCRhcaPih5sGvcTexn+bKRmrZYD3E/VV2DaHkMkN+IbH/USZ55n3gLQ55ggxgaNg0D6BQmlGaMt00sLyeZY9sEqlq7q/zSnDiqGqLr0Nu8o8z7SXxDKEIWkTFzhTYK5y2VnsLUV5ltcgpfcReGeqsailHBtsgJDgVra+DBcSLa4M+ZgiO3P0WKyjHmRYL0TJnfEYPJedrwbePJfcycHyK2plxD5Pyk+faR9fySauCAZpYACbevNye91tMLQaRDhEwL/aFma7Jc9ltTSIO5I/ZZq9GVNKWftGaldObx6GXdhCyHMGkOqN6dw7T3PHss+/M2FztTdT9xyARq/Yey3tHDuFXTDS0kTA5I5Xn+a5LUw79QE6pgc3/m612jjPPLvwNqFVSePJPpU3gNe7qc+mXERaxGj1Pn6KaMYXhpDLh0QLFoO4O0HeCFEwWcH+2XQDTDWBzRMW2cCN/0U2llbqut7XyZadQAEx+/CKmE/j0WywtzIGOyYVGvqNEEEH4ZEEDtf+XUWQ4kxoIa0aYgQ60HmZ/BbDB1gGhtRuk6T1EDgxvzMfcLGZ7THxnHS4QDHMgT1E9v2XberKcnCXjo5RqOTaZKdmBFNzapL3sIIMf8gD1TcC31UbKMvdWqWaCHOHTJbc3neN5j/pT8iyr47ZqAN1Gx4hun6XC0DsjaCCwy4kDptbv9UTrwp5iuwqVoU8xXf0Imf5d8HoptLS4gAmBpb26b3Mqiw2Vm4BIIc4Pjnf5SN+VsqtJjRoeQ3S4OL3kEgeXf0V1h8hpvpmpROoOkkRBabGb7WhUUqs+LUVn+fv8A6Y/6xUoLl58nlL8uc0nUDaSJIE3FpJkkd+VzFl4YGnUJvuXaje88Xt7LZ+IvDbhTPSCL31clV2CysnTJBY5motHUbTIJOx2K0K51mX7GuF1CUeWSqo0Khph0uIdJc6LtiPmPaw87qXRwvSHBzjfSXEibbtkbBT8Y+aYpiT7ER1Wts73TmJojCt+GP/I6DDrwSNxHI81U6ra63ki6revInFZdTYDNy6zTMk2F47/oqXMaDAA7djdJNg0l3I/c8BNmtVrVC2lBIaZdMADYmf0/VNVcKSHUrw2XgmxcO0RJ3O/ZW0oOOOUtltODj29nS1ppNABmxBGzgbT3tBt5FKxOHeWaNjEkgHq2HveFb5XljBSZIgg3sXaptxe0lbDLcuoaQXt/uQbm82HtAsouuueI/UorXkaXjJlmMYxlKixrS57mAugSJ4B8ur80rxETeVbZfgZrmpHTTaYPebD05+iofE9XeEU1lJ+rMcpqU0l+v6nnmdHqKzlfdXeY1JJKpMQbr0tssRFXtNjCFxC1iMk0n3VphqhVMwqywBVFVaG1hUfPBp8mqS4QTK9Y8HAu6XCDaOxPC8xySkIEbleqeCtLILjJ80gqqMqyT6Hd7L+0/U0tOi4scTa1ieFUYbJNR+I50yZtvbkFavMMQW0w5o9vVUNPFOYxrwwyTtOwc6B+SrvKFKnNRk29bElCrUcW46yx+lkzS8OaTub3/wBdj2WN8T5WQ0fGBkiAOw7z2K9MwDXRqqQHHjeB2J5WO/8A6JiToDqcODZmLx6j8/NWXNnCnQjOOnnrrvH6l1hc1HcKPfzPO8tNEVDQsJHzuFpmwjj9laYWg+mH6zDWxpczmOSAfqsNiq7nOBBid+9j37q2yTNYDmkuvJuZgARF1TWtpceSf5np6kG+jXZznFE02Bw1FreoGBJncEna/msLjcXUrPcQDpcSI3idwCp+Iwgfq1P1PAaGC1yTt5cWVnkWTuDT16SOksJkFxm4keXCjD3dCPLtkYRhRj2RMrqfDaesmIhoPSSbEdrBX+QVDDidIc6HAm0CfNRcPlgplpIBgP1aYif8dzvuqrOM71EuYGi8OaXQRFoAPHoqZL3zah+5ySVXS/c0tLDHEvOp2lomIAOuxBmR+C0vhfD1KTXaZNumZi5Iv6QFTeDnCo2S4EgCYuB3JK3OAx9INAa4WMGRv9122pp1MSlxS/fPy/kSX9aUU6aWUZzF5M+ox+smQQdN4N+4sICoc3w76LmNpub/AHJBHAMSY9QF6BmOMAsHQL8gg/RYTPcTSfYgRqn5oMjzj8FC4pQpTUYPl9/foFjWqTfxLXoTcoywVaLgKgNQA3vYCbNn8VDzqnh20xTLNQLJc5wLnTaTP1UBlY040PMaSIG1zyZki6pc3xT31HFtQhgaAY7nt6fmoU4cnha+f8fkMKVCcqmXLXfoSsZjBp/tgBvTJAAc5oBv6WjlRcFifiVC42LQZ1EdQA2t5n7KLSqtaIbEEtEkS5u2ozxaRHKfwZpS93UQ8GI33I+osT6rTwUYvRu4KMXos6dZr6hOoMZ8wbN5NiTHNzAV1l2G1zLyNIJEwZFu3sqTC0RGwuGibSTEj8FfZU1tN0unSCSR32geWyySSclFGG4eI6H8RU+DRDYMu6jH2/nmvPfEGOBm6v8AxXnwkwe//S83zTH6zKa21Hm1jpFNOPBcp9sgYtwuqiqbqXiaygOKf0o4QkvqylLCEIRKFoFZ1pVjgakKtCdYVCcco0W1V05ZNbluO0xey2GT57pPSb+a8to4kjlT8NjjwYSu4slPZ6Sje06q4yPfMm8RuqkNc4aBE+vH3Wl/rA7oDeqLHtH5bXXz5luauaRcr1Hw34mbUbpceqI1eqWVY1aem/1/wQurFJc4LQrE+Kn2BJHUJH391QZj4hIETMzPkD5d97HzTPiek5tUAjp0w3zA7x2ss3iAS/o1EOHyuN7CYmbiQYO5gKilQjUScnn8xrb21JRUkiFmsOeS0AHsLAx+aRQqlzRYG5ngxvH4/wAhSa7C9wGmLkAxvPe5Epn4Wlrmuhrh33mRaR7/AHTNNcUjQ1iWS9wmHbLHNc6wBM7AO20zuZiVeaCwaazxVfMhrYApkiztRtKxlbHH4YAJ3mCTYCwiRcforfLc3c5rmk09LS0tDoBF/qsNahNrJGcXLpmjq4GvpaKh6jUGktgBzSRJcJ48huFAznAU26mt1ufUcIOmbgi4juJ8lJxGcw4FrpbLZJcCILdhG15VXjMaAXaesBxIc15BkjYz27rLSjUyvH5ff0KqUamVku8soPwxhr9Q0nbSI7h/unaubNpkRDnHeZifL8FmX5k9rYY2HHnmN7zxvdMUqj7kmXRMC9uL7KX9M5bmwdtyfKRp8XmlTpkxINhJ0iZP4KBinioCZAET/tPBN1X4fEOAd0gucBYQ6w+w/ZRP/khsJYGmwNyDaZ9Spwt2uvBKNDj0TfiOYHNd8kiDsYiCYPCh1aFRrnaXQ1h5E7kxv83KarY0OBJ06hZoEkOPNykUcVLSC0m4kyTfa34QtMYSW8GhRwONhrXMeXBwe0hp3MttPB7R2lSMvhhGp0QY6eIuQJ8+fJR9JmOkOkHmx4E87qSS6pAAvNrW8uOTyuT6B9Ghp1GOOmn3uAdRM7XPsk5vjRTEA+bj3J/JRRiRhWQfnNyZ2mPusbnuamod9lRQtXUl8he3FSy+kMZ5j9RmbbBZ6tXS8XiJUAuXpKFFRjgRX15yliPQPKaJXXOSVrSEspZYIQhdIAlByShB1PA80p6lUhRJSw5QcS+FXDLahi1bZbmxYRBWVD0/QqwVnqW8ZLY1t/aMlhM9epZozEUW6vnbdpmCO91R4ulqPSOqxIsItx5HeO6zWXZkWkaSr/CZ1Te2KrZ4nsk0radKWY7R6C3rQS+F6IvxCQNR6Sdz3HmlYzBh0wXFoIMwDNu+5Vw3D03/APjdIvYbid/55Kvq1TT6R8pN7zfu0/kiNTL+Hs2ZU1ghVcI7pkl5gCJmN7SdvTzSf6aDFx22KnYZoOokO0xch2/4/iEgYFxGqCZNhsY49lZ7zw2Cil0cbTbEC5vqMTtxYyPVSGYloOw0gHpgg3gTJH8lIotDRcS4GAASCfM8QPVIbQDi4WniXbbeUG3CreH2TFYjHCIbbjeYF7C32TbcQ+NLGwHAD/2vG8QB6J1jQB8pMQbidPc3sVNoYjUDpYXARfiBeY/IdlxtRWkcZGqVXwWAhhOlpDBOpwH+1yCuVspDXBvxA+bu0xvEkXPGyedXBLWdU7gXgu22GwEfZSAynpnd1rC1uxcSVDm49aIvQzg6LA0kHrneJhom19vOArDDsYTdrQ0t/wBQNRNwYCZqUgDra4Q6Bvcj0Iv+HqplGjOlzYDYmT79hfv58qics7K5ySWSfhsspw0tAlwMCTMm2oni35pGNxjaLSB8wtPb0TeJzRtJmljiTySb/ssTnObl5N1yhbSqy2YHJy3J6Gs+zEvcbrPV8QjFYiVAe5ejoUFGKQovLzfGJx7k2XLrikLYkJJSyCEIXSsEIQgAQhCABCEIA6Etjk2urjRJSwS8NVghO08UQoVN6A9QcEzXC5lFLDL3LM1NN4df2K1OW5myuSKjebOBgx27Lz1rlY4PG6djCxXFrGe12OLL2lL8M2el0MjaQdLySeNWmBwOyr80wz6JIcKltiRqaQeJFvuqbA+IHN3Mq0Hiy0Sb7pV7mtGW9jeFzLOcpoi0cQwAmJJkbwB7Db+XUqjWYQQXbzsDM77beSgV8+aXTob9Al0M6pn5qbfUCJ+islSnjPFmhXMGTm4ZrrCWmfmAEemtPuyyoHagTBs6JcT9VGZn9PSWhoAna6cHiRo2hUONbwiLuPQkMyJ5JdxxJn125hPU8pYwgueLbjf6Db6qpx/iUkQCqDE5w4/5KyFvXqdvBTO6aW3g29bMaNOYANo6rx6BUuYeIZ2MrH1sxJ5UV+KJWyl7OS3LYsq+0Ka+ZdYzNCeVVV8VKhvqkpsvTCnQURZX9oSnpC3vTTiuEri0JYFkptghCF0gCEIQAIQhAAhCEACEIQAIQhAAhCEAdBS2vTaFzB1SaJTa57rpxR7qIhR4IuVxNeSS2ue6dZiioK7KHBHY3M15JzcWUr+sKr5XdS57tFivKnqT/wCrMKO+tKY1rhK6oJEZ3MpLbFueklyShSwZ3Js7K4hC6RBCEIAEIQgAQhCABCEIA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479798" cy="1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4725144"/>
            <a:ext cx="273630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travels to us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 in the form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radiation</a:t>
            </a:r>
            <a:r>
              <a:rPr lang="en-GB" dirty="0" smtClean="0">
                <a:latin typeface="Comic Sans MS" panose="030F0702030302020204" pitchFamily="66" charset="0"/>
              </a:rPr>
              <a:t>. These waves can travel through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of space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1628800"/>
            <a:ext cx="38164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dirty="0" smtClean="0">
                <a:latin typeface="Comic Sans MS" panose="030F0702030302020204" pitchFamily="66" charset="0"/>
              </a:rPr>
              <a:t>includes the invisible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infrared</a:t>
            </a:r>
            <a:r>
              <a:rPr lang="en-GB" dirty="0" smtClean="0">
                <a:latin typeface="Comic Sans MS" panose="030F0702030302020204" pitchFamily="66" charset="0"/>
              </a:rPr>
              <a:t> waves as well as 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3" y="2691979"/>
            <a:ext cx="2476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4702" y="2814941"/>
            <a:ext cx="151216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GB" dirty="0" smtClean="0">
                <a:latin typeface="Comic Sans MS" panose="030F0702030302020204" pitchFamily="66" charset="0"/>
              </a:rPr>
              <a:t> objects give out some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</a:t>
            </a:r>
            <a:r>
              <a:rPr lang="en-GB" dirty="0" smtClean="0">
                <a:latin typeface="Comic Sans MS" panose="030F0702030302020204" pitchFamily="66" charset="0"/>
              </a:rPr>
              <a:t> (heat) radiation.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www.nasatech.com/PTB/features/2009/images/feat1_0909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4839"/>
            <a:ext cx="4086984" cy="27402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3808" y="2634952"/>
            <a:ext cx="0" cy="194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688" y="4581128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2676" y="1018618"/>
            <a:ext cx="3582144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http://www.nasatech.com/PTB/features/2009/feat1_0909.html</a:t>
            </a:r>
          </a:p>
        </p:txBody>
      </p:sp>
      <p:sp>
        <p:nvSpPr>
          <p:cNvPr id="10" name="AutoShape 4" descr="data:image/jpeg;base64,/9j/4AAQSkZJRgABAQAAAQABAAD/2wCEAAkGBxQTEhUUEhQVFhUWFxQYGBgWFxcWHBcZFxcWGRgaGhgYHCggGBwlHBoUIjEhJSksLi4uFx81ODMsNygtLisBCgoKDg0OGxAQGywkICU0NCwsLCwsLywsNDAvNCwsLCwwNDAsLCw0LDA0LywsLCwsOCwsLCwwLCwsLCwsLCwsNP/AABEIAOEA4QMBIgACEQEDEQH/xAAcAAABBQEBAQAAAAAAAAAAAAAAAgMEBQYBBwj/xAA5EAABAwIFAgQEBQQCAgMBAAABAAIRAyEEBRIxQSJRBmFxgRMykaGxwdHh8BQjQlJi8TNyFYKyB//EABoBAAIDAQEAAAAAAAAAAAAAAAAFAgMEAQb/xAAvEQACAQQCAQEGBQUBAAAAAAAAAQIDBBEhEjFBUQUTImGh8DJxgZGxFCPB4fHR/9oADAMBAAIRAxEAPwDw1CEIAEIQgAQhCABCF1AHEJQalBq5kkotja7CeFNKFArnJE1Rk/BHRCkf05Sm4crnNElbzz0RYRCmf0hSf6Uo5ok7afoRYQpJw5Tb6ZC6pJkJUZR7QyhKLVyFIqaOIQhBwEIQgAQhCABCEIAEIQgAQhCABCEIAELsLoag7g4AlgJynRJUujhFXKaRppW059Ij0qBKnUcDyrbLMpLjstTg8ia35rSLJdXvow0Pbb2fCOOZi6WXE8Kxw+RuK1Yp0qYEN1cGbXP87rhzCDYNAG+w4m7lile1JfhQxhaeiM43w287A/Rcp+H3TB/JXr8a4yJAPkSZ56pMTFlHDy4GbkQDEGJP2XFcVn2zRG0j5IlPw5P/AGuP8Mu7FWTHnVpAMOMA6Xb2tE/dScJWNyXFuwBE94ggkfWVW69VbyclbIy2JyNwFlWV8tcNwvRP6ouMQCb/ADAkGIj/ANUziPgkgOsTE6QTp9Rv7hWU76otNGedopdo8yrYNQalOF6PmeRAiWQTvb9FlMXlpBuEyt7yM0Kbn2bncEZ8tXIVlUwSi1aULaqiYoqWs4dojIS3BIVhmawCEIQcBCEIAEIQgAQhdAQBxKAQAnGMXGycY5YkBSKFGUqjQlWOHwxsAFTUqYGVrZuby0SMvwBcVp8FkAEONhyTx/OyayWm2kAagN7i2/oe3mrDEZoHENcbbNDRsTEX7+cpJcVqkpYj0elpWrWsYQ/WrNpCKYBI/wAjB2Em3H82UH+uDjNRzon/ABFx6CbnYbpwkEEwG8EAz7+W3KYqHTDmuid3QekcgA7lZ4RX6m2EIxWETcI0OcGkDW4QATtx6NMbkqHiaYnTEOmLNkAf8XD6zH4JWWPIeTIs2xMQC7i9iV3EVNRkgGwl0zaJixgf5bQupNTJLKkRhTbIIB4vuDHcm8lde1x/8c9wGiTHMn19U682ZAgdRYLXBk6ZEyZi/wBlykS4gHc30guEEbyBsp58kjlDEwxxi5MeYcAYm33snKNYOs4NaTZsNJ1E3E6f2UJ9GdLY7ySbb7pym1onVNiREgybbLrjEME8UWguDhD2SOrYkWIJkxflMU8SbgkASBG4E+1xZO0sQ5zLuId/qSbgXMtIMWjtumXU2Bmoka5loB23i2x5n8FWvRnF8x8UHRFN1r+Q72mJ9k6Sw2qaXAjpcN585H2P1UP40tvLYnpnveZEcyhjbnVIHYyZNxwNif8ApccX5OOGdMMbkrXAllx5cevZZTMcvLTcLbOxTmhr2Nhs6XAXBixH5+/CkYnLG16ZIEHYg8KyldSpP4uhfWtk1vo8nxFGFGIWmzfLCxxB+qoK1GE/o1VNZR5m9tJU5a6IyEohJV4tawCEIQcBCEIAUAlhq41S6VBQlLBppUnN6GWUpU3DUU4ygpmHo3CzVKuhxa2Wx7B5cXbBazLsmaxmt1o+pUnwllrS4A2G5Vv4go9JDRYWEdh+aQ3N25T4JjinxjNRjopHvY8iW2bAH5+kKDSe1pc69oFud7g/4lBqhj4BjYEHceyDXnWA31Omd7T/APq3uuxjj8hilgKtKxMG1xJJgTNgfxKaw+GdMth21rG28gEzAkCylf1YjS7S4F4+YWAEe4EDhcdU0yDd7okjSGtaDYttvt7brqcsYDLEPIBPQDfYw08Au3sLxC5TrzLwyHNnSAHEiO/EG+3mmqzROqQRHzQ8kDhKpYkOc1rxLY07xJPJiDCljR0XQYCSKhJ/4iwLjeO6fpv+EHk0yNYhriAdRnaDYgeX1XMQG0ySGfKG3uNT5/xBvG/lYpqm34r3l2loEEm59uf5Kh2svoi9ncRUfVaGhhaJGkN/ydA1bieAd7KJhsM8kBkCXQJ79/ySqmILrNmCYB+UwLhwSHs6+gmzhBLoMiCJE3ny/ZWxTSx0d/IceC0klvU11y0m8HfsR7JVNhguaQ0AOOqDNyLW7dwnKmJBawAlo1HU7Vz5WlRTT0SG6SbG+4I485XFtbAfbXe/WI1zGzY1Qd4sfP6qPVqlzwHzad92/tv9U/hMUWkOLy1wMgcAnYj67JRDXD5v9yXaRY8AcwRHpKPwvo6IFUg6XkugHe0d/Yj7qxyzFhoHUYv3vF7+fzcX5UR4jppxAb1Gwkze/wBEoFremA4mJhxE7mQQJmyhNKSwcaTWB7N8Myu0uZE8gfiPLZYrH4MtMFa/DOcxzTpdpA2I4Pve0pvxHlkjU0WIkforbet7qSg3oXXNusY8HnVdkFRyFbYvDKufTIT6nNNHk7q3lCXQyhdIXFaYgQhCAJlGirHDU0zh2q8y3B6lhrVcLZ6Syt0lkfwOVF/6KfQyN2qIPktF4fwEELe0MjbpFVoiBcef/aTyr1Jt8ekb6lzGlpmLy+kaJcwgyA03HeNu9vurrMq9MCA3VaSPMmN1KzmgI1R1XB99vVVBw8jSSbOJNo7ED6yk82pSywUlUxNmZzumPiktYR8skR9h2A+scKmdXcBoLjpc6SZJJBkC22y2uYZY94eQAGwAZ+8T6ws/jPD7yzW2XaATYT5x5Jlb14cUpMYU6sXFbK2qHAiTJeNx9Pw/FI0s1jUe4IJhojgOEklcpV3subzaDcj9CiqS2fldHAEwD5xZa8Po0M5Rfp1MeSW3IAtJgxfffjZOYZ4ZVa53k6wB4NiDaUinpgBzeocTa5381Z5NlRc9pD2k6jcHaGmDf6+yjUlGKbkRbSWWWpyd9ZrnvcGEhsEkCRfSIsP4VR5mfhPa0QIbFwHRxc8zurLOsRUrBg3bTOlzgZlxPT9GkXPfyUXH1xULWapLGhjOkF0CbEjcmd4WajyW5denoV0+Xn/hSVQDFp7EEXPkNo9FHY8ydpncmQPbyWnyTw7rbUqF5YKQnS5tyf8AiDuFR4qj1iYDjHdo9ZPmtsKsW3FA8Sen12Q2410gGXXgg7G/A4ViwDU60EGwfeL7EHi33TGJwbmgFwEuvt77pRou3Ljfve0A7lSlxfR2EZLt5HNA30nrJggw0T7Wul04LmjcCdRiARJ+3CKZLaZcbBxgdu5MT6FKq13CTqIbpDYaAbCAAfOOVU8lo/TrtbqLmEax0wZa07T6bghGEowXGbHYtsTtMT6g+xUX+nc0iC0hx3Dgdr7DbupLMcz4ZD6fVI0uBI6YMGIgkGDPYkKDjr4dnPBMfXBNMtOs6WiHHSC4Ojb+beisss/uzScZEGA7/EgnntKzRxrheGzM2m/dw7SOFbZJitTiS6JcNUxJnVsd/wCBUVqTUMldSOYsqs/yPQTI2WSxGG8l7TmWG+LRa8gTEExyF5xnWBhxgLZZ3T/CxPUpxqp57MZWpQmCFa4qmq14TynLKPO3VD3chtCEKwxl5hWrYZJg7C6yeGatRk7iIgpLeNuOj2VrDED03wvgo3WzxtQNptaLEmZ22n+eywnhVziRutlWbLyN4ACxU6nGi0l3oV3kf7u2M0cG17w03G/eTJ5TeOyEBpfsQZVplmENNxJ+WCT5KLnGZyYAloMH6T/PRVToUadu5VViXSX+fyKI1ajqYg9GOzMkOdDoERwZv1Ov5qM/AiC8MLiDdvBO23IBgqP4rrBh1sFiNJPqR9IVxVZooB9HdouJkGdzPHP1SvDUU15HizCEWvP3syNM6akVaLWh52daSQAYPBH5pt/hktc4iC0z0yLjcT39lKzLLXYh7XjZwJIEOAuOodibpjG5GcLUhp+I6A7RIaRq2vuYnjdboz18MsPyvt6N6mspJ4foIoeHiwuc42dIgtk7i7f1UbC5LVpVNVM6WzI1EavcBajJg+qdbpL2gdMTDQbkjyndberlNOqxtRuoOsCWti3JjlEKlebklhvG/wDRjr3/ALmWJHieM1Bz6bgWmZiCAf0Gyd8OZf8ANUdYNIBmxEncduL+a3XiDw7ocaky4aRPcGfv3VJSwLmUjGkHUXSXC7QLjTypO5+Dh0+n/k1RuYVIJxKvM6jWn+3rbLjqm5c4fK69hz5BPUsl+LUcWOaIgguOrcTpgWJtP1VRjK3xXxDpJOq4APY+RV9lGJFP4TKcOaR1cQT2JEG/4lSqKUILj2XT5RjrsRhsPU6xWa11IOA+ILhjhtMcQrB2VMqsNNujUHiHNiHAAEc3m23ZavL8MK9N1OA2fmHeOfVOUcjpU2jVSs10E7ahFpA5HflZVKc1zWv4Fc75JtPT9EedeIMke1zWkAbgFsnjt6/iqau5oEAEEg2Eb8gk7jeF7Rjsta1nxI2B0ix0/qF5Jn+F0P1f4yZIHe8HsVroVJclTn32a7K7VdY9BvBZfNN1ZjqcMgaDp1GQSTpmTHoVWNpkw4RDTNztaY8x+6cwTtWozpMO+UxPSdh9t+U8+gLXIkRB22veO61ZcZPJsRKw+BbV1lr9gXFuwItJE+UAp+hh5LBIHy7T0g8md1EoDQ+G7w5p2IcCOoOnjyTmDxQ1tkyBa/AG9x5SqZKW8MGnvB6blODNXDwbwNx6nb2WF8VZfptC9C8EY3TTc3SS0mxPFo/nusr40w5c90KunxVOMk952IKc5KvOD6PI8fTglUtYXWnzjCkFZ3FMheht5pow+0afkiIQhaxKavLcNqha/LcI0QsvlH6LcZS1kjVfyXnb2Tzg9pF8Y6N54NY2AR/Am3ZlUNV+kgNLp7cqRkGNAENAAg/gqnFNp0wX6jGpu3cmf0WK4m1TgoP1z9BbGPKrLku+vJfjGHWWao6STeRcu2+ynZTTp1WGYuIjb1/FeX5/mtUOaGQHESI44Hvt9VMyzPXUAQ14c8AbGer/ACN+LhQoylFqc1yXp8i6p7Nm6eYvDZc+MsLTpMdLZYAO8gusPUAhJwmDbTw4A1DU2YAPSDHPIMTHmqLxP4i1MLXP1PDgBBmRu6ewA+8Kxw2PZUot+I8hwaGkgwAP8Ce5iB7LPUh8GUmk3o0KlVjRipeuwpUWMdqaXNILukG0bkEdvLzTGdYh1R1FlIh1R+kvJEaAJ0X/APtPlHmnnv0iaYkuMue7YgDa6mU8wo1wfhlgqiJMQLb7e30VcHj4nv7++yWWmpNZ+/PyJ+VUetsANABY9xIE34nfY/srPMs3dTaRTvTBg1LCewaD+IssHjcaaT3iC4EAOibkmCfT0TGJzckhgJawMdYiR9OFopSqRjiPnzn6ff8A6VSsHUkpPa+/qJ8U5/UqHSzoa3/X7mTcrN0KtR8ODtUE3LtMTx5/RKbjRU+dwaBAI4NjMHjZPNbRdr06onpBhpaYmSAYI8x3W2MVTjhr6DinTjTiopESvjWhxNSkLggQOeHA8/yyYwrw4kOeQCNxFjwD5b2CebUaabRq1S+CD/h5tvcQk/DfScGNcHXBZYaTNpIPkr1jGPJYbLwnmTaDiwFzpEy42HvwZ2C0+G8VtJLahaC4WD9iJ/EELy5+aFpcTZ82aI0t02/GSluqCq4h7o6ZY4mNy3jk3Nlk9xNS5ZaMNaxhVk5SPTs6zItw730iXhsaRxcibxC888UMd8wILHlpubg8jzCv8nxvw6NSm4PLZABdBE+Ymw2+qpK1Iva5kCWm0Hcfwqmj8NTL8fx/oha0vdNr59/IpH4EUw41gJiWhpbuZgyDtYyPRcoM1ghpALWXbHzbzHbcT3SXh2ogNLi0GxvETMxuEqnGlxBc3UIkniWkCedkyecbYwwSMDTAGlxOuZtNvl3jueEZfTDqzQQ3jyExf15UnBt0MFRrh12Lf8oBJJuPlmLpmk0OeIMmT0x779rHb81U5fiDPZ6T4FxBh7HkCDpF9xfjn9kjxZSAk2WWyrEPoPIaSXagHTvHSXQOYMiFK8S5rrAkiwCyxljMPXoS1rZqvzXTMH4iqXIWPxRur3NsRLis/iDdejtIcYoW+0p6wMoQhbRGaXA14i61mUYwWWGwzleZZUISe6oqSPYW8+cT1rI8WDA72UDMq4cCARYu32Jg2B8v1Vd4XxH9xoOxTjg7UKbQDEglw2P6pFUTzh+CVOklNsp8VqLunq1scLe/32I9FVPovDgKjYJJAMRPc2ueB7rW4bAQ/WANQIhrrWAiUzicL8QvLBLqYlk7dW8Hg+vZXQuEnhdDCNZJ4KTDZYC6fiB4YSA0D5jFtIPcmPZaipgJDANIaGAPaDyBP11fgqTwvRAc4vBJ1aewaTJ39k7mmPqNcCwNayQACRO+8zyFGtznU4p9HKilKfFPota2MPwCHAEOJYAO8H6De6x1ao5ri+mI0wHAE8gG8cefkrxmJ+M+ajZ0juGBrha/cHb2Va/L31Hue0CahhrQYJgjpjnt7KdvFU20/v7RKnFQymWOXYw1gdTmmoQA2bGBb8lX4+pJcKZkwC465mNx2NwoOKDBLSHB2wbwOYv+It6pdEsJ0u0zphoPTBvaR52V6pKL5Lr0LFFLaF1KlMtk1NQJ1EBsOB2iTaN+EvA0mse0VCW0zcOHVYjp1Dtf7lO0cAxoc7S/W2+hzZjvBsHBRS/VLjDBpgARe1vr5LuVJNLo6t6JZwtEVi5+r4ZEt0wNQ2mDtO44lQ8TiSX6S4FgMM6dxePNLDHy0BofaTANwOClVzSDXDT1Wgi8beXkurTWdgkR8TRaIsAHPg3ktgibRt2vwn8t6K4hrSCSW6xq6bwYm10xiKvUxgtpBnnqO585VhQcW/3IJeGm5vOk8iBH1Houzb449Tr6Ha+Kdo6wxv4nn37e6kl7CAKLHNIaC4uIdJMGRFhyFW4qt8Y3YWuGjXAMC4AETJkX91JpYcseaYsS4mQZEQCB34Pks7ikvRlbisEXNsOBpcDeLkTczI+x+yZrvZpDhGuTIMwBPTBPET7hTzSBaGOadXxDB3AvAvyPIqI/CF3LRpIZeJJIN/r9JVsJLGG+icWTKgbTfSa4dQA+KW37mL7iInjdR2ulwIp6gC75Y5Nja9h+aZp0jpLiYIuNzMkACTbt63Qxxa35JEAuNxJ1DgfRCiGCRhcaPih5sGvcTexn+bKRmrZYD3E/VV2DaHkMkN+IbH/USZ55n3gLQ55ggxgaNg0D6BQmlGaMt00sLyeZY9sEqlq7q/zSnDiqGqLr0Nu8o8z7SXxDKEIWkTFzhTYK5y2VnsLUV5ltcgpfcReGeqsailHBtsgJDgVra+DBcSLa4M+ZgiO3P0WKyjHmRYL0TJnfEYPJedrwbePJfcycHyK2plxD5Pyk+faR9fySauCAZpYACbevNye91tMLQaRDhEwL/aFma7Jc9ltTSIO5I/ZZq9GVNKWftGaldObx6GXdhCyHMGkOqN6dw7T3PHss+/M2FztTdT9xyARq/Yey3tHDuFXTDS0kTA5I5Xn+a5LUw79QE6pgc3/m612jjPPLvwNqFVSePJPpU3gNe7qc+mXERaxGj1Pn6KaMYXhpDLh0QLFoO4O0HeCFEwWcH+2XQDTDWBzRMW2cCN/0U2llbqut7XyZadQAEx+/CKmE/j0WywtzIGOyYVGvqNEEEH4ZEEDtf+XUWQ4kxoIa0aYgQ60HmZ/BbDB1gGhtRuk6T1EDgxvzMfcLGZ7THxnHS4QDHMgT1E9v2XberKcnCXjo5RqOTaZKdmBFNzapL3sIIMf8gD1TcC31UbKMvdWqWaCHOHTJbc3neN5j/pT8iyr47ZqAN1Gx4hun6XC0DsjaCCwy4kDptbv9UTrwp5iuwqVoU8xXf0Imf5d8HoptLS4gAmBpb26b3Mqiw2Vm4BIIc4Pjnf5SN+VsqtJjRoeQ3S4OL3kEgeXf0V1h8hpvpmpROoOkkRBabGb7WhUUqs+LUVn+fv8A6Y/6xUoLl58nlL8uc0nUDaSJIE3FpJkkd+VzFl4YGnUJvuXaje88Xt7LZ+IvDbhTPSCL31clV2CysnTJBY5motHUbTIJOx2K0K51mX7GuF1CUeWSqo0Khph0uIdJc6LtiPmPaw87qXRwvSHBzjfSXEibbtkbBT8Y+aYpiT7ER1Wts73TmJojCt+GP/I6DDrwSNxHI81U6ra63ki6revInFZdTYDNy6zTMk2F47/oqXMaDAA7djdJNg0l3I/c8BNmtVrVC2lBIaZdMADYmf0/VNVcKSHUrw2XgmxcO0RJ3O/ZW0oOOOUtltODj29nS1ppNABmxBGzgbT3tBt5FKxOHeWaNjEkgHq2HveFb5XljBSZIgg3sXaptxe0lbDLcuoaQXt/uQbm82HtAsouuueI/UorXkaXjJlmMYxlKixrS57mAugSJ4B8ur80rxETeVbZfgZrmpHTTaYPebD05+iofE9XeEU1lJ+rMcpqU0l+v6nnmdHqKzlfdXeY1JJKpMQbr0tssRFXtNjCFxC1iMk0n3VphqhVMwqywBVFVaG1hUfPBp8mqS4QTK9Y8HAu6XCDaOxPC8xySkIEbleqeCtLILjJ80gqqMqyT6Hd7L+0/U0tOi4scTa1ieFUYbJNR+I50yZtvbkFavMMQW0w5o9vVUNPFOYxrwwyTtOwc6B+SrvKFKnNRk29bElCrUcW46yx+lkzS8OaTub3/wBdj2WN8T5WQ0fGBkiAOw7z2K9MwDXRqqQHHjeB2J5WO/8A6JiToDqcODZmLx6j8/NWXNnCnQjOOnnrrvH6l1hc1HcKPfzPO8tNEVDQsJHzuFpmwjj9laYWg+mH6zDWxpczmOSAfqsNiq7nOBBid+9j37q2yTNYDmkuvJuZgARF1TWtpceSf5np6kG+jXZznFE02Bw1FreoGBJncEna/msLjcXUrPcQDpcSI3idwCp+Iwgfq1P1PAaGC1yTt5cWVnkWTuDT16SOksJkFxm4keXCjD3dCPLtkYRhRj2RMrqfDaesmIhoPSSbEdrBX+QVDDidIc6HAm0CfNRcPlgplpIBgP1aYif8dzvuqrOM71EuYGi8OaXQRFoAPHoqZL3zah+5ySVXS/c0tLDHEvOp2lomIAOuxBmR+C0vhfD1KTXaZNumZi5Iv6QFTeDnCo2S4EgCYuB3JK3OAx9INAa4WMGRv9122pp1MSlxS/fPy/kSX9aUU6aWUZzF5M+ox+smQQdN4N+4sICoc3w76LmNpub/AHJBHAMSY9QF6BmOMAsHQL8gg/RYTPcTSfYgRqn5oMjzj8FC4pQpTUYPl9/foFjWqTfxLXoTcoywVaLgKgNQA3vYCbNn8VDzqnh20xTLNQLJc5wLnTaTP1UBlY040PMaSIG1zyZki6pc3xT31HFtQhgaAY7nt6fmoU4cnha+f8fkMKVCcqmXLXfoSsZjBp/tgBvTJAAc5oBv6WjlRcFifiVC42LQZ1EdQA2t5n7KLSqtaIbEEtEkS5u2ozxaRHKfwZpS93UQ8GI33I+osT6rTwUYvRu4KMXos6dZr6hOoMZ8wbN5NiTHNzAV1l2G1zLyNIJEwZFu3sqTC0RGwuGibSTEj8FfZU1tN0unSCSR32geWyySSclFGG4eI6H8RU+DRDYMu6jH2/nmvPfEGOBm6v8AxXnwkwe//S83zTH6zKa21Hm1jpFNOPBcp9sgYtwuqiqbqXiaygOKf0o4QkvqylLCEIRKFoFZ1pVjgakKtCdYVCcco0W1V05ZNbluO0xey2GT57pPSb+a8to4kjlT8NjjwYSu4slPZ6Sje06q4yPfMm8RuqkNc4aBE+vH3Wl/rA7oDeqLHtH5bXXz5luauaRcr1Hw34mbUbpceqI1eqWVY1aem/1/wQurFJc4LQrE+Kn2BJHUJH391QZj4hIETMzPkD5d97HzTPiek5tUAjp0w3zA7x2ss3iAS/o1EOHyuN7CYmbiQYO5gKilQjUScnn8xrb21JRUkiFmsOeS0AHsLAx+aRQqlzRYG5ngxvH4/wAhSa7C9wGmLkAxvPe5Epn4Wlrmuhrh33mRaR7/AHTNNcUjQ1iWS9wmHbLHNc6wBM7AO20zuZiVeaCwaazxVfMhrYApkiztRtKxlbHH4YAJ3mCTYCwiRcforfLc3c5rmk09LS0tDoBF/qsNahNrJGcXLpmjq4GvpaKh6jUGktgBzSRJcJ48huFAznAU26mt1ufUcIOmbgi4juJ8lJxGcw4FrpbLZJcCILdhG15VXjMaAXaesBxIc15BkjYz27rLSjUyvH5ff0KqUamVku8soPwxhr9Q0nbSI7h/unaubNpkRDnHeZifL8FmX5k9rYY2HHnmN7zxvdMUqj7kmXRMC9uL7KX9M5bmwdtyfKRp8XmlTpkxINhJ0iZP4KBinioCZAET/tPBN1X4fEOAd0gucBYQ6w+w/ZRP/khsJYGmwNyDaZ9Spwt2uvBKNDj0TfiOYHNd8kiDsYiCYPCh1aFRrnaXQ1h5E7kxv83KarY0OBJ06hZoEkOPNykUcVLSC0m4kyTfa34QtMYSW8GhRwONhrXMeXBwe0hp3MttPB7R2lSMvhhGp0QY6eIuQJ8+fJR9JmOkOkHmx4E87qSS6pAAvNrW8uOTyuT6B9Ghp1GOOmn3uAdRM7XPsk5vjRTEA+bj3J/JRRiRhWQfnNyZ2mPusbnuamod9lRQtXUl8he3FSy+kMZ5j9RmbbBZ6tXS8XiJUAuXpKFFRjgRX15yliPQPKaJXXOSVrSEspZYIQhdIAlByShB1PA80p6lUhRJSw5QcS+FXDLahi1bZbmxYRBWVD0/QqwVnqW8ZLY1t/aMlhM9epZozEUW6vnbdpmCO91R4ulqPSOqxIsItx5HeO6zWXZkWkaSr/CZ1Te2KrZ4nsk0radKWY7R6C3rQS+F6IvxCQNR6Sdz3HmlYzBh0wXFoIMwDNu+5Vw3D03/APjdIvYbid/55Kvq1TT6R8pN7zfu0/kiNTL+Hs2ZU1ghVcI7pkl5gCJmN7SdvTzSf6aDFx22KnYZoOokO0xch2/4/iEgYFxGqCZNhsY49lZ7zw2Cil0cbTbEC5vqMTtxYyPVSGYloOw0gHpgg3gTJH8lIotDRcS4GAASCfM8QPVIbQDi4WniXbbeUG3CreH2TFYjHCIbbjeYF7C32TbcQ+NLGwHAD/2vG8QB6J1jQB8pMQbidPc3sVNoYjUDpYXARfiBeY/IdlxtRWkcZGqVXwWAhhOlpDBOpwH+1yCuVspDXBvxA+bu0xvEkXPGyedXBLWdU7gXgu22GwEfZSAynpnd1rC1uxcSVDm49aIvQzg6LA0kHrneJhom19vOArDDsYTdrQ0t/wBQNRNwYCZqUgDra4Q6Bvcj0Iv+HqplGjOlzYDYmT79hfv58qics7K5ySWSfhsspw0tAlwMCTMm2oni35pGNxjaLSB8wtPb0TeJzRtJmljiTySb/ssTnObl5N1yhbSqy2YHJy3J6Gs+zEvcbrPV8QjFYiVAe5ejoUFGKQovLzfGJx7k2XLrikLYkJJSyCEIXSsEIQgAQhCABCEIA6Etjk2urjRJSwS8NVghO08UQoVN6A9QcEzXC5lFLDL3LM1NN4df2K1OW5myuSKjebOBgx27Lz1rlY4PG6djCxXFrGe12OLL2lL8M2el0MjaQdLySeNWmBwOyr80wz6JIcKltiRqaQeJFvuqbA+IHN3Mq0Hiy0Sb7pV7mtGW9jeFzLOcpoi0cQwAmJJkbwB7Db+XUqjWYQQXbzsDM77beSgV8+aXTob9Al0M6pn5qbfUCJ+islSnjPFmhXMGTm4ZrrCWmfmAEemtPuyyoHagTBs6JcT9VGZn9PSWhoAna6cHiRo2hUONbwiLuPQkMyJ5JdxxJn125hPU8pYwgueLbjf6Db6qpx/iUkQCqDE5w4/5KyFvXqdvBTO6aW3g29bMaNOYANo6rx6BUuYeIZ2MrH1sxJ5UV+KJWyl7OS3LYsq+0Ka+ZdYzNCeVVV8VKhvqkpsvTCnQURZX9oSnpC3vTTiuEri0JYFkptghCF0gCEIQAIQhAAhCEACEIQAIQhAAhCEAdBS2vTaFzB1SaJTa57rpxR7qIhR4IuVxNeSS2ue6dZiioK7KHBHY3M15JzcWUr+sKr5XdS57tFivKnqT/wCrMKO+tKY1rhK6oJEZ3MpLbFueklyShSwZ3Js7K4hC6RBCEIAEIQgAQhCABCEIA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1479798" cy="1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4725144"/>
            <a:ext cx="273630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travels to us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 in the form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radiation</a:t>
            </a:r>
            <a:r>
              <a:rPr lang="en-GB" dirty="0" smtClean="0">
                <a:latin typeface="Comic Sans MS" panose="030F0702030302020204" pitchFamily="66" charset="0"/>
              </a:rPr>
              <a:t>. These waves can travel through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of space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1628800"/>
            <a:ext cx="38164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dirty="0" smtClean="0">
                <a:latin typeface="Comic Sans MS" panose="030F0702030302020204" pitchFamily="66" charset="0"/>
              </a:rPr>
              <a:t>includes the invisible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infrared</a:t>
            </a:r>
            <a:r>
              <a:rPr lang="en-GB" dirty="0" smtClean="0">
                <a:latin typeface="Comic Sans MS" panose="030F0702030302020204" pitchFamily="66" charset="0"/>
              </a:rPr>
              <a:t> waves as well as visible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3" y="2691979"/>
            <a:ext cx="2476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4702" y="2814941"/>
            <a:ext cx="151216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GB" dirty="0" smtClean="0">
                <a:latin typeface="Comic Sans MS" panose="030F0702030302020204" pitchFamily="66" charset="0"/>
              </a:rPr>
              <a:t> objects give out some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</a:t>
            </a:r>
            <a:r>
              <a:rPr lang="en-GB" dirty="0" smtClean="0">
                <a:latin typeface="Comic Sans MS" panose="030F0702030302020204" pitchFamily="66" charset="0"/>
              </a:rPr>
              <a:t> (heat) radiation.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869160"/>
            <a:ext cx="42484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Warm objects give out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infrared radiation</a:t>
            </a:r>
            <a:r>
              <a:rPr lang="en-GB" dirty="0" smtClean="0">
                <a:latin typeface="Comic Sans MS" panose="030F0702030302020204" pitchFamily="66" charset="0"/>
              </a:rPr>
              <a:t>.  As objects become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hotter</a:t>
            </a:r>
            <a:r>
              <a:rPr lang="en-GB" dirty="0" smtClean="0">
                <a:latin typeface="Comic Sans MS" panose="030F0702030302020204" pitchFamily="66" charset="0"/>
              </a:rPr>
              <a:t>, so they begin to give out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shorter wavelengths </a:t>
            </a:r>
            <a:r>
              <a:rPr lang="en-GB" dirty="0" smtClean="0">
                <a:latin typeface="Comic Sans MS" panose="030F0702030302020204" pitchFamily="66" charset="0"/>
              </a:rPr>
              <a:t>such as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r>
              <a:rPr lang="en-GB" dirty="0" smtClean="0">
                <a:latin typeface="Comic Sans MS" panose="030F0702030302020204" pitchFamily="66" charset="0"/>
              </a:rPr>
              <a:t>.  This is why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objects</a:t>
            </a:r>
            <a:r>
              <a:rPr lang="en-GB" dirty="0" smtClean="0">
                <a:latin typeface="Comic Sans MS" panose="030F0702030302020204" pitchFamily="66" charset="0"/>
              </a:rPr>
              <a:t>, such as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grills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glow </a:t>
            </a:r>
            <a:r>
              <a:rPr lang="en-GB" dirty="0" smtClean="0">
                <a:latin typeface="Comic Sans MS" panose="030F0702030302020204" pitchFamily="66" charset="0"/>
              </a:rPr>
              <a:t>as they continue to heat up.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198884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out thermal radiation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59832" y="177281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in thermal radiation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5616" y="1412776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1840" y="1412776"/>
            <a:ext cx="57606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198884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out thermal radiation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59832" y="177281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in thermal radiation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5616" y="1412776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1840" y="1412776"/>
            <a:ext cx="57606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96" y="1412776"/>
            <a:ext cx="3212660" cy="2773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8184" y="256490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Good emitters of heat energy are also good absorbers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198884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out thermal radiation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59832" y="177281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in thermal radiation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5616" y="1412776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1840" y="1412776"/>
            <a:ext cx="57606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96" y="1412776"/>
            <a:ext cx="3212660" cy="2773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256490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Good emitters of heat energy are also good absorbers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151573"/>
            <a:ext cx="1152128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Matt black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62788" y="4151573"/>
            <a:ext cx="1152128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Matt black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131840" y="4151573"/>
            <a:ext cx="1152128" cy="11521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White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4044" y="4151573"/>
            <a:ext cx="1152128" cy="11521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Silver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3645024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Emitters</a:t>
            </a:r>
            <a:r>
              <a:rPr lang="en-GB" dirty="0" smtClean="0"/>
              <a:t>        best                                                         worst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7704" y="3829690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5589240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Reflectors </a:t>
            </a:r>
            <a:r>
              <a:rPr lang="en-GB" dirty="0" smtClean="0"/>
              <a:t>     worst                                                       best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6165304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Absorbers </a:t>
            </a:r>
            <a:r>
              <a:rPr lang="en-GB" dirty="0" smtClean="0"/>
              <a:t>      best                                                       worst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14916" y="5773906"/>
            <a:ext cx="26731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1720" y="634997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198884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out thermal radiation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059832" y="177281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in thermal radiation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5616" y="1412776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1840" y="1412776"/>
            <a:ext cx="57606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96" y="1412776"/>
            <a:ext cx="3212660" cy="2773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256490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Good emitters of heat energy are also good absorbers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151573"/>
            <a:ext cx="1152128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Matt black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62788" y="4151573"/>
            <a:ext cx="1152128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Matt black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131840" y="4151573"/>
            <a:ext cx="1152128" cy="11521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White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4044" y="4151573"/>
            <a:ext cx="1152128" cy="11521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Silver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3645024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Emitters</a:t>
            </a:r>
            <a:r>
              <a:rPr lang="en-GB" dirty="0" smtClean="0"/>
              <a:t>        best                                                         worst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7704" y="3829690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5589240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Reflectors </a:t>
            </a:r>
            <a:r>
              <a:rPr lang="en-GB" dirty="0" smtClean="0"/>
              <a:t>     worst                                                       best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6165304"/>
            <a:ext cx="5338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Absorbers </a:t>
            </a:r>
            <a:r>
              <a:rPr lang="en-GB" dirty="0" smtClean="0"/>
              <a:t>      best                                                       worst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14916" y="5773906"/>
            <a:ext cx="26731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1720" y="634997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ages.ownersdirect.co.uk/cottage-lasithi-greek-holiday-letting-cottage-633-1775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3" y="4205595"/>
            <a:ext cx="1873861" cy="14068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5657671"/>
            <a:ext cx="345638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hot, sunny </a:t>
            </a:r>
            <a:r>
              <a:rPr lang="en-GB" dirty="0" smtClean="0">
                <a:latin typeface="Comic Sans MS" panose="030F0702030302020204" pitchFamily="66" charset="0"/>
              </a:rPr>
              <a:t>countries, houses are often painted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reflect heat </a:t>
            </a:r>
            <a:r>
              <a:rPr lang="en-GB" dirty="0" smtClean="0">
                <a:latin typeface="Comic Sans MS" panose="030F0702030302020204" pitchFamily="66" charset="0"/>
              </a:rPr>
              <a:t>and keep them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1656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Leslie’s cube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2736304" cy="2736304"/>
            <a:chOff x="2411760" y="2016885"/>
            <a:chExt cx="2736304" cy="2736304"/>
          </a:xfrm>
        </p:grpSpPr>
        <p:sp>
          <p:nvSpPr>
            <p:cNvPr id="8" name="Cube 7"/>
            <p:cNvSpPr/>
            <p:nvPr/>
          </p:nvSpPr>
          <p:spPr>
            <a:xfrm>
              <a:off x="2411760" y="2016885"/>
              <a:ext cx="2736304" cy="273630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2411760" y="2016885"/>
              <a:ext cx="2736304" cy="692035"/>
            </a:xfrm>
            <a:prstGeom prst="parallelogram">
              <a:avLst>
                <a:gd name="adj" fmla="val 10149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rapezoid 13"/>
          <p:cNvSpPr/>
          <p:nvPr/>
        </p:nvSpPr>
        <p:spPr>
          <a:xfrm rot="5400000">
            <a:off x="6048164" y="2966319"/>
            <a:ext cx="1008112" cy="1368152"/>
          </a:xfrm>
          <a:prstGeom prst="trapezoid">
            <a:avLst/>
          </a:prstGeom>
          <a:solidFill>
            <a:srgbClr val="CC7C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7257448" y="3647975"/>
            <a:ext cx="693019" cy="952901"/>
          </a:xfrm>
          <a:custGeom>
            <a:avLst/>
            <a:gdLst>
              <a:gd name="connsiteX0" fmla="*/ 0 w 693019"/>
              <a:gd name="connsiteY0" fmla="*/ 0 h 952901"/>
              <a:gd name="connsiteX1" fmla="*/ 48127 w 693019"/>
              <a:gd name="connsiteY1" fmla="*/ 9625 h 952901"/>
              <a:gd name="connsiteX2" fmla="*/ 105878 w 693019"/>
              <a:gd name="connsiteY2" fmla="*/ 28876 h 952901"/>
              <a:gd name="connsiteX3" fmla="*/ 231007 w 693019"/>
              <a:gd name="connsiteY3" fmla="*/ 48126 h 952901"/>
              <a:gd name="connsiteX4" fmla="*/ 279133 w 693019"/>
              <a:gd name="connsiteY4" fmla="*/ 67377 h 952901"/>
              <a:gd name="connsiteX5" fmla="*/ 356135 w 693019"/>
              <a:gd name="connsiteY5" fmla="*/ 105878 h 952901"/>
              <a:gd name="connsiteX6" fmla="*/ 413887 w 693019"/>
              <a:gd name="connsiteY6" fmla="*/ 125128 h 952901"/>
              <a:gd name="connsiteX7" fmla="*/ 442763 w 693019"/>
              <a:gd name="connsiteY7" fmla="*/ 144379 h 952901"/>
              <a:gd name="connsiteX8" fmla="*/ 471638 w 693019"/>
              <a:gd name="connsiteY8" fmla="*/ 154004 h 952901"/>
              <a:gd name="connsiteX9" fmla="*/ 490889 w 693019"/>
              <a:gd name="connsiteY9" fmla="*/ 182880 h 952901"/>
              <a:gd name="connsiteX10" fmla="*/ 519765 w 693019"/>
              <a:gd name="connsiteY10" fmla="*/ 202130 h 952901"/>
              <a:gd name="connsiteX11" fmla="*/ 577516 w 693019"/>
              <a:gd name="connsiteY11" fmla="*/ 288758 h 952901"/>
              <a:gd name="connsiteX12" fmla="*/ 596767 w 693019"/>
              <a:gd name="connsiteY12" fmla="*/ 317633 h 952901"/>
              <a:gd name="connsiteX13" fmla="*/ 606392 w 693019"/>
              <a:gd name="connsiteY13" fmla="*/ 346509 h 952901"/>
              <a:gd name="connsiteX14" fmla="*/ 644893 w 693019"/>
              <a:gd name="connsiteY14" fmla="*/ 423511 h 952901"/>
              <a:gd name="connsiteX15" fmla="*/ 654518 w 693019"/>
              <a:gd name="connsiteY15" fmla="*/ 462012 h 952901"/>
              <a:gd name="connsiteX16" fmla="*/ 673769 w 693019"/>
              <a:gd name="connsiteY16" fmla="*/ 529389 h 952901"/>
              <a:gd name="connsiteX17" fmla="*/ 683394 w 693019"/>
              <a:gd name="connsiteY17" fmla="*/ 625642 h 952901"/>
              <a:gd name="connsiteX18" fmla="*/ 693019 w 693019"/>
              <a:gd name="connsiteY18" fmla="*/ 952901 h 9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3019" h="952901">
                <a:moveTo>
                  <a:pt x="0" y="0"/>
                </a:moveTo>
                <a:cubicBezTo>
                  <a:pt x="16042" y="3208"/>
                  <a:pt x="32343" y="5320"/>
                  <a:pt x="48127" y="9625"/>
                </a:cubicBezTo>
                <a:cubicBezTo>
                  <a:pt x="67704" y="14964"/>
                  <a:pt x="85862" y="25540"/>
                  <a:pt x="105878" y="28876"/>
                </a:cubicBezTo>
                <a:cubicBezTo>
                  <a:pt x="186008" y="42231"/>
                  <a:pt x="144310" y="35741"/>
                  <a:pt x="231007" y="48126"/>
                </a:cubicBezTo>
                <a:cubicBezTo>
                  <a:pt x="247049" y="54543"/>
                  <a:pt x="263445" y="60137"/>
                  <a:pt x="279133" y="67377"/>
                </a:cubicBezTo>
                <a:cubicBezTo>
                  <a:pt x="305189" y="79403"/>
                  <a:pt x="328911" y="96804"/>
                  <a:pt x="356135" y="105878"/>
                </a:cubicBezTo>
                <a:lnTo>
                  <a:pt x="413887" y="125128"/>
                </a:lnTo>
                <a:cubicBezTo>
                  <a:pt x="423512" y="131545"/>
                  <a:pt x="432416" y="139205"/>
                  <a:pt x="442763" y="144379"/>
                </a:cubicBezTo>
                <a:cubicBezTo>
                  <a:pt x="451838" y="148916"/>
                  <a:pt x="463716" y="147666"/>
                  <a:pt x="471638" y="154004"/>
                </a:cubicBezTo>
                <a:cubicBezTo>
                  <a:pt x="480671" y="161231"/>
                  <a:pt x="482709" y="174700"/>
                  <a:pt x="490889" y="182880"/>
                </a:cubicBezTo>
                <a:cubicBezTo>
                  <a:pt x="499069" y="191060"/>
                  <a:pt x="510140" y="195713"/>
                  <a:pt x="519765" y="202130"/>
                </a:cubicBezTo>
                <a:lnTo>
                  <a:pt x="577516" y="288758"/>
                </a:lnTo>
                <a:lnTo>
                  <a:pt x="596767" y="317633"/>
                </a:lnTo>
                <a:cubicBezTo>
                  <a:pt x="599975" y="327258"/>
                  <a:pt x="602194" y="337272"/>
                  <a:pt x="606392" y="346509"/>
                </a:cubicBezTo>
                <a:cubicBezTo>
                  <a:pt x="618267" y="372634"/>
                  <a:pt x="637933" y="395671"/>
                  <a:pt x="644893" y="423511"/>
                </a:cubicBezTo>
                <a:cubicBezTo>
                  <a:pt x="648101" y="436345"/>
                  <a:pt x="650884" y="449292"/>
                  <a:pt x="654518" y="462012"/>
                </a:cubicBezTo>
                <a:cubicBezTo>
                  <a:pt x="682136" y="558671"/>
                  <a:pt x="643680" y="409030"/>
                  <a:pt x="673769" y="529389"/>
                </a:cubicBezTo>
                <a:cubicBezTo>
                  <a:pt x="676977" y="561473"/>
                  <a:pt x="681860" y="593434"/>
                  <a:pt x="683394" y="625642"/>
                </a:cubicBezTo>
                <a:cubicBezTo>
                  <a:pt x="693219" y="831982"/>
                  <a:pt x="693019" y="837683"/>
                  <a:pt x="693019" y="95290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78073" y="4600876"/>
            <a:ext cx="982359" cy="62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Meter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74038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90470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Silver 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32" y="2582239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Black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1799692" y="2766905"/>
            <a:ext cx="11161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4644008" y="4293096"/>
            <a:ext cx="720080" cy="61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</p:cNvCxnSpPr>
          <p:nvPr/>
        </p:nvCxnSpPr>
        <p:spPr>
          <a:xfrm flipV="1">
            <a:off x="971600" y="4024812"/>
            <a:ext cx="1872208" cy="1249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irect Access Storage 26"/>
          <p:cNvSpPr/>
          <p:nvPr/>
        </p:nvSpPr>
        <p:spPr>
          <a:xfrm rot="16200000">
            <a:off x="3316303" y="2301217"/>
            <a:ext cx="432048" cy="562041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572000" y="1628800"/>
            <a:ext cx="28083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cube filled with very hot water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Elbow Connector 29"/>
          <p:cNvCxnSpPr>
            <a:stCxn id="28" idx="1"/>
            <a:endCxn id="27" idx="4"/>
          </p:cNvCxnSpPr>
          <p:nvPr/>
        </p:nvCxnSpPr>
        <p:spPr>
          <a:xfrm rot="10800000" flipV="1">
            <a:off x="3532328" y="1951966"/>
            <a:ext cx="1039672" cy="41424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72200" y="2376298"/>
            <a:ext cx="25717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detector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804248" y="3022629"/>
            <a:ext cx="360040" cy="406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4048" y="3146339"/>
            <a:ext cx="7920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Equal distance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60032" y="3789040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548680"/>
            <a:ext cx="432048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exchange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2708920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Conduction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1880" y="2708920"/>
            <a:ext cx="21602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Convection 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31640" y="1268760"/>
            <a:ext cx="324036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4" idx="0"/>
          </p:cNvCxnSpPr>
          <p:nvPr/>
        </p:nvCxnSpPr>
        <p:spPr>
          <a:xfrm>
            <a:off x="4572000" y="1268760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51491" y="2709722"/>
            <a:ext cx="2160240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Radiation  </a:t>
            </a:r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stCxn id="2" idx="2"/>
            <a:endCxn id="8" idx="0"/>
          </p:cNvCxnSpPr>
          <p:nvPr/>
        </p:nvCxnSpPr>
        <p:spPr>
          <a:xfrm>
            <a:off x="4572000" y="1268760"/>
            <a:ext cx="3259611" cy="1440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1656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Leslie’s cube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2736304" cy="2736304"/>
            <a:chOff x="2411760" y="2016885"/>
            <a:chExt cx="2736304" cy="2736304"/>
          </a:xfrm>
        </p:grpSpPr>
        <p:sp>
          <p:nvSpPr>
            <p:cNvPr id="8" name="Cube 7"/>
            <p:cNvSpPr/>
            <p:nvPr/>
          </p:nvSpPr>
          <p:spPr>
            <a:xfrm>
              <a:off x="2411760" y="2016885"/>
              <a:ext cx="2736304" cy="273630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2411760" y="2016885"/>
              <a:ext cx="2736304" cy="692035"/>
            </a:xfrm>
            <a:prstGeom prst="parallelogram">
              <a:avLst>
                <a:gd name="adj" fmla="val 10149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rapezoid 13"/>
          <p:cNvSpPr/>
          <p:nvPr/>
        </p:nvSpPr>
        <p:spPr>
          <a:xfrm rot="5400000">
            <a:off x="6048164" y="2966319"/>
            <a:ext cx="1008112" cy="1368152"/>
          </a:xfrm>
          <a:prstGeom prst="trapezoid">
            <a:avLst/>
          </a:prstGeom>
          <a:solidFill>
            <a:srgbClr val="CC7C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7257448" y="3647975"/>
            <a:ext cx="693019" cy="952901"/>
          </a:xfrm>
          <a:custGeom>
            <a:avLst/>
            <a:gdLst>
              <a:gd name="connsiteX0" fmla="*/ 0 w 693019"/>
              <a:gd name="connsiteY0" fmla="*/ 0 h 952901"/>
              <a:gd name="connsiteX1" fmla="*/ 48127 w 693019"/>
              <a:gd name="connsiteY1" fmla="*/ 9625 h 952901"/>
              <a:gd name="connsiteX2" fmla="*/ 105878 w 693019"/>
              <a:gd name="connsiteY2" fmla="*/ 28876 h 952901"/>
              <a:gd name="connsiteX3" fmla="*/ 231007 w 693019"/>
              <a:gd name="connsiteY3" fmla="*/ 48126 h 952901"/>
              <a:gd name="connsiteX4" fmla="*/ 279133 w 693019"/>
              <a:gd name="connsiteY4" fmla="*/ 67377 h 952901"/>
              <a:gd name="connsiteX5" fmla="*/ 356135 w 693019"/>
              <a:gd name="connsiteY5" fmla="*/ 105878 h 952901"/>
              <a:gd name="connsiteX6" fmla="*/ 413887 w 693019"/>
              <a:gd name="connsiteY6" fmla="*/ 125128 h 952901"/>
              <a:gd name="connsiteX7" fmla="*/ 442763 w 693019"/>
              <a:gd name="connsiteY7" fmla="*/ 144379 h 952901"/>
              <a:gd name="connsiteX8" fmla="*/ 471638 w 693019"/>
              <a:gd name="connsiteY8" fmla="*/ 154004 h 952901"/>
              <a:gd name="connsiteX9" fmla="*/ 490889 w 693019"/>
              <a:gd name="connsiteY9" fmla="*/ 182880 h 952901"/>
              <a:gd name="connsiteX10" fmla="*/ 519765 w 693019"/>
              <a:gd name="connsiteY10" fmla="*/ 202130 h 952901"/>
              <a:gd name="connsiteX11" fmla="*/ 577516 w 693019"/>
              <a:gd name="connsiteY11" fmla="*/ 288758 h 952901"/>
              <a:gd name="connsiteX12" fmla="*/ 596767 w 693019"/>
              <a:gd name="connsiteY12" fmla="*/ 317633 h 952901"/>
              <a:gd name="connsiteX13" fmla="*/ 606392 w 693019"/>
              <a:gd name="connsiteY13" fmla="*/ 346509 h 952901"/>
              <a:gd name="connsiteX14" fmla="*/ 644893 w 693019"/>
              <a:gd name="connsiteY14" fmla="*/ 423511 h 952901"/>
              <a:gd name="connsiteX15" fmla="*/ 654518 w 693019"/>
              <a:gd name="connsiteY15" fmla="*/ 462012 h 952901"/>
              <a:gd name="connsiteX16" fmla="*/ 673769 w 693019"/>
              <a:gd name="connsiteY16" fmla="*/ 529389 h 952901"/>
              <a:gd name="connsiteX17" fmla="*/ 683394 w 693019"/>
              <a:gd name="connsiteY17" fmla="*/ 625642 h 952901"/>
              <a:gd name="connsiteX18" fmla="*/ 693019 w 693019"/>
              <a:gd name="connsiteY18" fmla="*/ 952901 h 9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3019" h="952901">
                <a:moveTo>
                  <a:pt x="0" y="0"/>
                </a:moveTo>
                <a:cubicBezTo>
                  <a:pt x="16042" y="3208"/>
                  <a:pt x="32343" y="5320"/>
                  <a:pt x="48127" y="9625"/>
                </a:cubicBezTo>
                <a:cubicBezTo>
                  <a:pt x="67704" y="14964"/>
                  <a:pt x="85862" y="25540"/>
                  <a:pt x="105878" y="28876"/>
                </a:cubicBezTo>
                <a:cubicBezTo>
                  <a:pt x="186008" y="42231"/>
                  <a:pt x="144310" y="35741"/>
                  <a:pt x="231007" y="48126"/>
                </a:cubicBezTo>
                <a:cubicBezTo>
                  <a:pt x="247049" y="54543"/>
                  <a:pt x="263445" y="60137"/>
                  <a:pt x="279133" y="67377"/>
                </a:cubicBezTo>
                <a:cubicBezTo>
                  <a:pt x="305189" y="79403"/>
                  <a:pt x="328911" y="96804"/>
                  <a:pt x="356135" y="105878"/>
                </a:cubicBezTo>
                <a:lnTo>
                  <a:pt x="413887" y="125128"/>
                </a:lnTo>
                <a:cubicBezTo>
                  <a:pt x="423512" y="131545"/>
                  <a:pt x="432416" y="139205"/>
                  <a:pt x="442763" y="144379"/>
                </a:cubicBezTo>
                <a:cubicBezTo>
                  <a:pt x="451838" y="148916"/>
                  <a:pt x="463716" y="147666"/>
                  <a:pt x="471638" y="154004"/>
                </a:cubicBezTo>
                <a:cubicBezTo>
                  <a:pt x="480671" y="161231"/>
                  <a:pt x="482709" y="174700"/>
                  <a:pt x="490889" y="182880"/>
                </a:cubicBezTo>
                <a:cubicBezTo>
                  <a:pt x="499069" y="191060"/>
                  <a:pt x="510140" y="195713"/>
                  <a:pt x="519765" y="202130"/>
                </a:cubicBezTo>
                <a:lnTo>
                  <a:pt x="577516" y="288758"/>
                </a:lnTo>
                <a:lnTo>
                  <a:pt x="596767" y="317633"/>
                </a:lnTo>
                <a:cubicBezTo>
                  <a:pt x="599975" y="327258"/>
                  <a:pt x="602194" y="337272"/>
                  <a:pt x="606392" y="346509"/>
                </a:cubicBezTo>
                <a:cubicBezTo>
                  <a:pt x="618267" y="372634"/>
                  <a:pt x="637933" y="395671"/>
                  <a:pt x="644893" y="423511"/>
                </a:cubicBezTo>
                <a:cubicBezTo>
                  <a:pt x="648101" y="436345"/>
                  <a:pt x="650884" y="449292"/>
                  <a:pt x="654518" y="462012"/>
                </a:cubicBezTo>
                <a:cubicBezTo>
                  <a:pt x="682136" y="558671"/>
                  <a:pt x="643680" y="409030"/>
                  <a:pt x="673769" y="529389"/>
                </a:cubicBezTo>
                <a:cubicBezTo>
                  <a:pt x="676977" y="561473"/>
                  <a:pt x="681860" y="593434"/>
                  <a:pt x="683394" y="625642"/>
                </a:cubicBezTo>
                <a:cubicBezTo>
                  <a:pt x="693219" y="831982"/>
                  <a:pt x="693019" y="837683"/>
                  <a:pt x="693019" y="95290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478073" y="4600876"/>
            <a:ext cx="982359" cy="62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Meter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74038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90470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Silver 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32" y="2582239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Black face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1799692" y="2766905"/>
            <a:ext cx="11161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4644008" y="4293096"/>
            <a:ext cx="720080" cy="61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</p:cNvCxnSpPr>
          <p:nvPr/>
        </p:nvCxnSpPr>
        <p:spPr>
          <a:xfrm flipV="1">
            <a:off x="971600" y="4024812"/>
            <a:ext cx="1872208" cy="1249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irect Access Storage 26"/>
          <p:cNvSpPr/>
          <p:nvPr/>
        </p:nvSpPr>
        <p:spPr>
          <a:xfrm rot="16200000">
            <a:off x="3316303" y="2301217"/>
            <a:ext cx="432048" cy="562041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572000" y="1628800"/>
            <a:ext cx="28083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cube filled with very hot water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Elbow Connector 29"/>
          <p:cNvCxnSpPr>
            <a:stCxn id="28" idx="1"/>
            <a:endCxn id="27" idx="4"/>
          </p:cNvCxnSpPr>
          <p:nvPr/>
        </p:nvCxnSpPr>
        <p:spPr>
          <a:xfrm rot="10800000" flipV="1">
            <a:off x="3532328" y="1951966"/>
            <a:ext cx="1039672" cy="414248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72200" y="2376298"/>
            <a:ext cx="25717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detector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804248" y="3022629"/>
            <a:ext cx="360040" cy="406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5736" y="5589240"/>
            <a:ext cx="388843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thermal radiation detector compares the amount of heat energy emitted from the different faces.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0" y="5448810"/>
            <a:ext cx="2333567" cy="1297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004048" y="3146339"/>
            <a:ext cx="7920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Equal distance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60032" y="3789040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331640" y="1604508"/>
            <a:ext cx="72008" cy="2016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768" y="2276872"/>
            <a:ext cx="1152128" cy="2592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502568" y="2684545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493168" y="3019125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93168" y="3379607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83768" y="3717032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483768" y="4149080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483768" y="4509120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502568" y="2420888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875899" y="4831882"/>
            <a:ext cx="1694046" cy="1087655"/>
          </a:xfrm>
          <a:custGeom>
            <a:avLst/>
            <a:gdLst>
              <a:gd name="connsiteX0" fmla="*/ 1694046 w 1694046"/>
              <a:gd name="connsiteY0" fmla="*/ 0 h 1087655"/>
              <a:gd name="connsiteX1" fmla="*/ 1674796 w 1694046"/>
              <a:gd name="connsiteY1" fmla="*/ 86627 h 1087655"/>
              <a:gd name="connsiteX2" fmla="*/ 1665170 w 1694046"/>
              <a:gd name="connsiteY2" fmla="*/ 125129 h 1087655"/>
              <a:gd name="connsiteX3" fmla="*/ 1626669 w 1694046"/>
              <a:gd name="connsiteY3" fmla="*/ 182880 h 1087655"/>
              <a:gd name="connsiteX4" fmla="*/ 1588168 w 1694046"/>
              <a:gd name="connsiteY4" fmla="*/ 240632 h 1087655"/>
              <a:gd name="connsiteX5" fmla="*/ 1559293 w 1694046"/>
              <a:gd name="connsiteY5" fmla="*/ 259882 h 1087655"/>
              <a:gd name="connsiteX6" fmla="*/ 1530417 w 1694046"/>
              <a:gd name="connsiteY6" fmla="*/ 269507 h 1087655"/>
              <a:gd name="connsiteX7" fmla="*/ 1463040 w 1694046"/>
              <a:gd name="connsiteY7" fmla="*/ 308009 h 1087655"/>
              <a:gd name="connsiteX8" fmla="*/ 1405288 w 1694046"/>
              <a:gd name="connsiteY8" fmla="*/ 327259 h 1087655"/>
              <a:gd name="connsiteX9" fmla="*/ 1376413 w 1694046"/>
              <a:gd name="connsiteY9" fmla="*/ 336884 h 1087655"/>
              <a:gd name="connsiteX10" fmla="*/ 1347537 w 1694046"/>
              <a:gd name="connsiteY10" fmla="*/ 346510 h 1087655"/>
              <a:gd name="connsiteX11" fmla="*/ 1270535 w 1694046"/>
              <a:gd name="connsiteY11" fmla="*/ 365760 h 1087655"/>
              <a:gd name="connsiteX12" fmla="*/ 1212783 w 1694046"/>
              <a:gd name="connsiteY12" fmla="*/ 385011 h 1087655"/>
              <a:gd name="connsiteX13" fmla="*/ 1126156 w 1694046"/>
              <a:gd name="connsiteY13" fmla="*/ 404261 h 1087655"/>
              <a:gd name="connsiteX14" fmla="*/ 1020278 w 1694046"/>
              <a:gd name="connsiteY14" fmla="*/ 433137 h 1087655"/>
              <a:gd name="connsiteX15" fmla="*/ 972152 w 1694046"/>
              <a:gd name="connsiteY15" fmla="*/ 490889 h 1087655"/>
              <a:gd name="connsiteX16" fmla="*/ 924025 w 1694046"/>
              <a:gd name="connsiteY16" fmla="*/ 548640 h 1087655"/>
              <a:gd name="connsiteX17" fmla="*/ 904775 w 1694046"/>
              <a:gd name="connsiteY17" fmla="*/ 587141 h 1087655"/>
              <a:gd name="connsiteX18" fmla="*/ 866274 w 1694046"/>
              <a:gd name="connsiteY18" fmla="*/ 644893 h 1087655"/>
              <a:gd name="connsiteX19" fmla="*/ 847023 w 1694046"/>
              <a:gd name="connsiteY19" fmla="*/ 673769 h 1087655"/>
              <a:gd name="connsiteX20" fmla="*/ 827773 w 1694046"/>
              <a:gd name="connsiteY20" fmla="*/ 712270 h 1087655"/>
              <a:gd name="connsiteX21" fmla="*/ 760396 w 1694046"/>
              <a:gd name="connsiteY21" fmla="*/ 779646 h 1087655"/>
              <a:gd name="connsiteX22" fmla="*/ 664143 w 1694046"/>
              <a:gd name="connsiteY22" fmla="*/ 895150 h 1087655"/>
              <a:gd name="connsiteX23" fmla="*/ 596766 w 1694046"/>
              <a:gd name="connsiteY23" fmla="*/ 943276 h 1087655"/>
              <a:gd name="connsiteX24" fmla="*/ 567890 w 1694046"/>
              <a:gd name="connsiteY24" fmla="*/ 962526 h 1087655"/>
              <a:gd name="connsiteX25" fmla="*/ 539015 w 1694046"/>
              <a:gd name="connsiteY25" fmla="*/ 991402 h 1087655"/>
              <a:gd name="connsiteX26" fmla="*/ 510139 w 1694046"/>
              <a:gd name="connsiteY26" fmla="*/ 1010653 h 1087655"/>
              <a:gd name="connsiteX27" fmla="*/ 471638 w 1694046"/>
              <a:gd name="connsiteY27" fmla="*/ 1039529 h 1087655"/>
              <a:gd name="connsiteX28" fmla="*/ 423512 w 1694046"/>
              <a:gd name="connsiteY28" fmla="*/ 1058779 h 1087655"/>
              <a:gd name="connsiteX29" fmla="*/ 385010 w 1694046"/>
              <a:gd name="connsiteY29" fmla="*/ 1078030 h 1087655"/>
              <a:gd name="connsiteX30" fmla="*/ 308008 w 1694046"/>
              <a:gd name="connsiteY30" fmla="*/ 1087655 h 1087655"/>
              <a:gd name="connsiteX31" fmla="*/ 134754 w 1694046"/>
              <a:gd name="connsiteY31" fmla="*/ 1078030 h 1087655"/>
              <a:gd name="connsiteX32" fmla="*/ 67377 w 1694046"/>
              <a:gd name="connsiteY32" fmla="*/ 1058779 h 1087655"/>
              <a:gd name="connsiteX33" fmla="*/ 0 w 1694046"/>
              <a:gd name="connsiteY33" fmla="*/ 1039529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4046" h="1087655">
                <a:moveTo>
                  <a:pt x="1694046" y="0"/>
                </a:moveTo>
                <a:cubicBezTo>
                  <a:pt x="1676678" y="104215"/>
                  <a:pt x="1693751" y="20286"/>
                  <a:pt x="1674796" y="86627"/>
                </a:cubicBezTo>
                <a:cubicBezTo>
                  <a:pt x="1671162" y="99347"/>
                  <a:pt x="1671086" y="113297"/>
                  <a:pt x="1665170" y="125129"/>
                </a:cubicBezTo>
                <a:cubicBezTo>
                  <a:pt x="1654823" y="145822"/>
                  <a:pt x="1639503" y="163630"/>
                  <a:pt x="1626669" y="182880"/>
                </a:cubicBezTo>
                <a:lnTo>
                  <a:pt x="1588168" y="240632"/>
                </a:lnTo>
                <a:cubicBezTo>
                  <a:pt x="1578543" y="247049"/>
                  <a:pt x="1569640" y="254709"/>
                  <a:pt x="1559293" y="259882"/>
                </a:cubicBezTo>
                <a:cubicBezTo>
                  <a:pt x="1550218" y="264419"/>
                  <a:pt x="1540042" y="266299"/>
                  <a:pt x="1530417" y="269507"/>
                </a:cubicBezTo>
                <a:cubicBezTo>
                  <a:pt x="1504372" y="286870"/>
                  <a:pt x="1493568" y="295798"/>
                  <a:pt x="1463040" y="308009"/>
                </a:cubicBezTo>
                <a:cubicBezTo>
                  <a:pt x="1444199" y="315545"/>
                  <a:pt x="1424539" y="320842"/>
                  <a:pt x="1405288" y="327259"/>
                </a:cubicBezTo>
                <a:lnTo>
                  <a:pt x="1376413" y="336884"/>
                </a:lnTo>
                <a:cubicBezTo>
                  <a:pt x="1366788" y="340093"/>
                  <a:pt x="1357380" y="344049"/>
                  <a:pt x="1347537" y="346510"/>
                </a:cubicBezTo>
                <a:cubicBezTo>
                  <a:pt x="1321870" y="352927"/>
                  <a:pt x="1295634" y="357393"/>
                  <a:pt x="1270535" y="365760"/>
                </a:cubicBezTo>
                <a:cubicBezTo>
                  <a:pt x="1251284" y="372177"/>
                  <a:pt x="1232681" y="381031"/>
                  <a:pt x="1212783" y="385011"/>
                </a:cubicBezTo>
                <a:cubicBezTo>
                  <a:pt x="1172704" y="393027"/>
                  <a:pt x="1163532" y="394067"/>
                  <a:pt x="1126156" y="404261"/>
                </a:cubicBezTo>
                <a:cubicBezTo>
                  <a:pt x="1000290" y="438588"/>
                  <a:pt x="1107361" y="411367"/>
                  <a:pt x="1020278" y="433137"/>
                </a:cubicBezTo>
                <a:cubicBezTo>
                  <a:pt x="972485" y="504826"/>
                  <a:pt x="1033907" y="416783"/>
                  <a:pt x="972152" y="490889"/>
                </a:cubicBezTo>
                <a:cubicBezTo>
                  <a:pt x="905156" y="571284"/>
                  <a:pt x="1008378" y="464287"/>
                  <a:pt x="924025" y="548640"/>
                </a:cubicBezTo>
                <a:cubicBezTo>
                  <a:pt x="917608" y="561474"/>
                  <a:pt x="912157" y="574837"/>
                  <a:pt x="904775" y="587141"/>
                </a:cubicBezTo>
                <a:cubicBezTo>
                  <a:pt x="892872" y="606980"/>
                  <a:pt x="879108" y="625642"/>
                  <a:pt x="866274" y="644893"/>
                </a:cubicBezTo>
                <a:cubicBezTo>
                  <a:pt x="859857" y="654518"/>
                  <a:pt x="852196" y="663422"/>
                  <a:pt x="847023" y="673769"/>
                </a:cubicBezTo>
                <a:cubicBezTo>
                  <a:pt x="840606" y="686603"/>
                  <a:pt x="836859" y="701165"/>
                  <a:pt x="827773" y="712270"/>
                </a:cubicBezTo>
                <a:cubicBezTo>
                  <a:pt x="807660" y="736852"/>
                  <a:pt x="778014" y="753219"/>
                  <a:pt x="760396" y="779646"/>
                </a:cubicBezTo>
                <a:cubicBezTo>
                  <a:pt x="731987" y="822259"/>
                  <a:pt x="708609" y="865507"/>
                  <a:pt x="664143" y="895150"/>
                </a:cubicBezTo>
                <a:cubicBezTo>
                  <a:pt x="596091" y="940516"/>
                  <a:pt x="680338" y="883582"/>
                  <a:pt x="596766" y="943276"/>
                </a:cubicBezTo>
                <a:cubicBezTo>
                  <a:pt x="587353" y="950000"/>
                  <a:pt x="576777" y="955120"/>
                  <a:pt x="567890" y="962526"/>
                </a:cubicBezTo>
                <a:cubicBezTo>
                  <a:pt x="557433" y="971240"/>
                  <a:pt x="549472" y="982688"/>
                  <a:pt x="539015" y="991402"/>
                </a:cubicBezTo>
                <a:cubicBezTo>
                  <a:pt x="530128" y="998808"/>
                  <a:pt x="519552" y="1003929"/>
                  <a:pt x="510139" y="1010653"/>
                </a:cubicBezTo>
                <a:cubicBezTo>
                  <a:pt x="497085" y="1019977"/>
                  <a:pt x="485661" y="1031738"/>
                  <a:pt x="471638" y="1039529"/>
                </a:cubicBezTo>
                <a:cubicBezTo>
                  <a:pt x="456535" y="1047920"/>
                  <a:pt x="439301" y="1051762"/>
                  <a:pt x="423512" y="1058779"/>
                </a:cubicBezTo>
                <a:cubicBezTo>
                  <a:pt x="410400" y="1064607"/>
                  <a:pt x="398930" y="1074550"/>
                  <a:pt x="385010" y="1078030"/>
                </a:cubicBezTo>
                <a:cubicBezTo>
                  <a:pt x="359915" y="1084304"/>
                  <a:pt x="333675" y="1084447"/>
                  <a:pt x="308008" y="1087655"/>
                </a:cubicBezTo>
                <a:cubicBezTo>
                  <a:pt x="250257" y="1084447"/>
                  <a:pt x="192357" y="1083267"/>
                  <a:pt x="134754" y="1078030"/>
                </a:cubicBezTo>
                <a:cubicBezTo>
                  <a:pt x="106469" y="1075459"/>
                  <a:pt x="93418" y="1065289"/>
                  <a:pt x="67377" y="1058779"/>
                </a:cubicBezTo>
                <a:cubicBezTo>
                  <a:pt x="1184" y="1042231"/>
                  <a:pt x="38720" y="1058889"/>
                  <a:pt x="0" y="1039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/>
          <p:cNvSpPr/>
          <p:nvPr/>
        </p:nvSpPr>
        <p:spPr>
          <a:xfrm flipH="1">
            <a:off x="1043608" y="2420888"/>
            <a:ext cx="1008112" cy="2448272"/>
          </a:xfrm>
          <a:prstGeom prst="parallelogram">
            <a:avLst>
              <a:gd name="adj" fmla="val 374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arallelogram 19"/>
          <p:cNvSpPr/>
          <p:nvPr/>
        </p:nvSpPr>
        <p:spPr>
          <a:xfrm flipH="1">
            <a:off x="4211960" y="2383610"/>
            <a:ext cx="1008112" cy="2448272"/>
          </a:xfrm>
          <a:prstGeom prst="parallelogram">
            <a:avLst>
              <a:gd name="adj" fmla="val 37412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572000" y="1628800"/>
            <a:ext cx="72008" cy="2016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83768" y="5229200"/>
            <a:ext cx="11521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Radiant heater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4215720"/>
            <a:ext cx="115212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Matt black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4552" y="4914044"/>
            <a:ext cx="11521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Silver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1036" y="1719763"/>
            <a:ext cx="17187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hermometer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1403648" y="1904429"/>
            <a:ext cx="787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</p:cNvCxnSpPr>
          <p:nvPr/>
        </p:nvCxnSpPr>
        <p:spPr>
          <a:xfrm>
            <a:off x="3909828" y="1904429"/>
            <a:ext cx="662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3702142" y="2948765"/>
            <a:ext cx="542410" cy="237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952110">
            <a:off x="1897862" y="2993683"/>
            <a:ext cx="542410" cy="237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331640" y="1604508"/>
            <a:ext cx="72008" cy="2016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360040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Emitters and absorbers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768" y="2276872"/>
            <a:ext cx="1152128" cy="2592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502568" y="2684545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493168" y="3019125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93168" y="3379607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83768" y="3717032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483768" y="4149080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483768" y="4509120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502568" y="2420888"/>
            <a:ext cx="1133328" cy="193409"/>
          </a:xfrm>
          <a:custGeom>
            <a:avLst/>
            <a:gdLst>
              <a:gd name="connsiteX0" fmla="*/ 0 w 1185794"/>
              <a:gd name="connsiteY0" fmla="*/ 20154 h 193409"/>
              <a:gd name="connsiteX1" fmla="*/ 616017 w 1185794"/>
              <a:gd name="connsiteY1" fmla="*/ 193409 h 193409"/>
              <a:gd name="connsiteX2" fmla="*/ 1135781 w 1185794"/>
              <a:gd name="connsiteY2" fmla="*/ 20154 h 193409"/>
              <a:gd name="connsiteX3" fmla="*/ 1135781 w 1185794"/>
              <a:gd name="connsiteY3" fmla="*/ 10529 h 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94" h="193409">
                <a:moveTo>
                  <a:pt x="0" y="20154"/>
                </a:moveTo>
                <a:cubicBezTo>
                  <a:pt x="213360" y="106781"/>
                  <a:pt x="426720" y="193409"/>
                  <a:pt x="616017" y="193409"/>
                </a:cubicBezTo>
                <a:cubicBezTo>
                  <a:pt x="805314" y="193409"/>
                  <a:pt x="1049154" y="50634"/>
                  <a:pt x="1135781" y="20154"/>
                </a:cubicBezTo>
                <a:cubicBezTo>
                  <a:pt x="1222408" y="-10326"/>
                  <a:pt x="1179094" y="101"/>
                  <a:pt x="1135781" y="105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875899" y="4831882"/>
            <a:ext cx="1694046" cy="1087655"/>
          </a:xfrm>
          <a:custGeom>
            <a:avLst/>
            <a:gdLst>
              <a:gd name="connsiteX0" fmla="*/ 1694046 w 1694046"/>
              <a:gd name="connsiteY0" fmla="*/ 0 h 1087655"/>
              <a:gd name="connsiteX1" fmla="*/ 1674796 w 1694046"/>
              <a:gd name="connsiteY1" fmla="*/ 86627 h 1087655"/>
              <a:gd name="connsiteX2" fmla="*/ 1665170 w 1694046"/>
              <a:gd name="connsiteY2" fmla="*/ 125129 h 1087655"/>
              <a:gd name="connsiteX3" fmla="*/ 1626669 w 1694046"/>
              <a:gd name="connsiteY3" fmla="*/ 182880 h 1087655"/>
              <a:gd name="connsiteX4" fmla="*/ 1588168 w 1694046"/>
              <a:gd name="connsiteY4" fmla="*/ 240632 h 1087655"/>
              <a:gd name="connsiteX5" fmla="*/ 1559293 w 1694046"/>
              <a:gd name="connsiteY5" fmla="*/ 259882 h 1087655"/>
              <a:gd name="connsiteX6" fmla="*/ 1530417 w 1694046"/>
              <a:gd name="connsiteY6" fmla="*/ 269507 h 1087655"/>
              <a:gd name="connsiteX7" fmla="*/ 1463040 w 1694046"/>
              <a:gd name="connsiteY7" fmla="*/ 308009 h 1087655"/>
              <a:gd name="connsiteX8" fmla="*/ 1405288 w 1694046"/>
              <a:gd name="connsiteY8" fmla="*/ 327259 h 1087655"/>
              <a:gd name="connsiteX9" fmla="*/ 1376413 w 1694046"/>
              <a:gd name="connsiteY9" fmla="*/ 336884 h 1087655"/>
              <a:gd name="connsiteX10" fmla="*/ 1347537 w 1694046"/>
              <a:gd name="connsiteY10" fmla="*/ 346510 h 1087655"/>
              <a:gd name="connsiteX11" fmla="*/ 1270535 w 1694046"/>
              <a:gd name="connsiteY11" fmla="*/ 365760 h 1087655"/>
              <a:gd name="connsiteX12" fmla="*/ 1212783 w 1694046"/>
              <a:gd name="connsiteY12" fmla="*/ 385011 h 1087655"/>
              <a:gd name="connsiteX13" fmla="*/ 1126156 w 1694046"/>
              <a:gd name="connsiteY13" fmla="*/ 404261 h 1087655"/>
              <a:gd name="connsiteX14" fmla="*/ 1020278 w 1694046"/>
              <a:gd name="connsiteY14" fmla="*/ 433137 h 1087655"/>
              <a:gd name="connsiteX15" fmla="*/ 972152 w 1694046"/>
              <a:gd name="connsiteY15" fmla="*/ 490889 h 1087655"/>
              <a:gd name="connsiteX16" fmla="*/ 924025 w 1694046"/>
              <a:gd name="connsiteY16" fmla="*/ 548640 h 1087655"/>
              <a:gd name="connsiteX17" fmla="*/ 904775 w 1694046"/>
              <a:gd name="connsiteY17" fmla="*/ 587141 h 1087655"/>
              <a:gd name="connsiteX18" fmla="*/ 866274 w 1694046"/>
              <a:gd name="connsiteY18" fmla="*/ 644893 h 1087655"/>
              <a:gd name="connsiteX19" fmla="*/ 847023 w 1694046"/>
              <a:gd name="connsiteY19" fmla="*/ 673769 h 1087655"/>
              <a:gd name="connsiteX20" fmla="*/ 827773 w 1694046"/>
              <a:gd name="connsiteY20" fmla="*/ 712270 h 1087655"/>
              <a:gd name="connsiteX21" fmla="*/ 760396 w 1694046"/>
              <a:gd name="connsiteY21" fmla="*/ 779646 h 1087655"/>
              <a:gd name="connsiteX22" fmla="*/ 664143 w 1694046"/>
              <a:gd name="connsiteY22" fmla="*/ 895150 h 1087655"/>
              <a:gd name="connsiteX23" fmla="*/ 596766 w 1694046"/>
              <a:gd name="connsiteY23" fmla="*/ 943276 h 1087655"/>
              <a:gd name="connsiteX24" fmla="*/ 567890 w 1694046"/>
              <a:gd name="connsiteY24" fmla="*/ 962526 h 1087655"/>
              <a:gd name="connsiteX25" fmla="*/ 539015 w 1694046"/>
              <a:gd name="connsiteY25" fmla="*/ 991402 h 1087655"/>
              <a:gd name="connsiteX26" fmla="*/ 510139 w 1694046"/>
              <a:gd name="connsiteY26" fmla="*/ 1010653 h 1087655"/>
              <a:gd name="connsiteX27" fmla="*/ 471638 w 1694046"/>
              <a:gd name="connsiteY27" fmla="*/ 1039529 h 1087655"/>
              <a:gd name="connsiteX28" fmla="*/ 423512 w 1694046"/>
              <a:gd name="connsiteY28" fmla="*/ 1058779 h 1087655"/>
              <a:gd name="connsiteX29" fmla="*/ 385010 w 1694046"/>
              <a:gd name="connsiteY29" fmla="*/ 1078030 h 1087655"/>
              <a:gd name="connsiteX30" fmla="*/ 308008 w 1694046"/>
              <a:gd name="connsiteY30" fmla="*/ 1087655 h 1087655"/>
              <a:gd name="connsiteX31" fmla="*/ 134754 w 1694046"/>
              <a:gd name="connsiteY31" fmla="*/ 1078030 h 1087655"/>
              <a:gd name="connsiteX32" fmla="*/ 67377 w 1694046"/>
              <a:gd name="connsiteY32" fmla="*/ 1058779 h 1087655"/>
              <a:gd name="connsiteX33" fmla="*/ 0 w 1694046"/>
              <a:gd name="connsiteY33" fmla="*/ 1039529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4046" h="1087655">
                <a:moveTo>
                  <a:pt x="1694046" y="0"/>
                </a:moveTo>
                <a:cubicBezTo>
                  <a:pt x="1676678" y="104215"/>
                  <a:pt x="1693751" y="20286"/>
                  <a:pt x="1674796" y="86627"/>
                </a:cubicBezTo>
                <a:cubicBezTo>
                  <a:pt x="1671162" y="99347"/>
                  <a:pt x="1671086" y="113297"/>
                  <a:pt x="1665170" y="125129"/>
                </a:cubicBezTo>
                <a:cubicBezTo>
                  <a:pt x="1654823" y="145822"/>
                  <a:pt x="1639503" y="163630"/>
                  <a:pt x="1626669" y="182880"/>
                </a:cubicBezTo>
                <a:lnTo>
                  <a:pt x="1588168" y="240632"/>
                </a:lnTo>
                <a:cubicBezTo>
                  <a:pt x="1578543" y="247049"/>
                  <a:pt x="1569640" y="254709"/>
                  <a:pt x="1559293" y="259882"/>
                </a:cubicBezTo>
                <a:cubicBezTo>
                  <a:pt x="1550218" y="264419"/>
                  <a:pt x="1540042" y="266299"/>
                  <a:pt x="1530417" y="269507"/>
                </a:cubicBezTo>
                <a:cubicBezTo>
                  <a:pt x="1504372" y="286870"/>
                  <a:pt x="1493568" y="295798"/>
                  <a:pt x="1463040" y="308009"/>
                </a:cubicBezTo>
                <a:cubicBezTo>
                  <a:pt x="1444199" y="315545"/>
                  <a:pt x="1424539" y="320842"/>
                  <a:pt x="1405288" y="327259"/>
                </a:cubicBezTo>
                <a:lnTo>
                  <a:pt x="1376413" y="336884"/>
                </a:lnTo>
                <a:cubicBezTo>
                  <a:pt x="1366788" y="340093"/>
                  <a:pt x="1357380" y="344049"/>
                  <a:pt x="1347537" y="346510"/>
                </a:cubicBezTo>
                <a:cubicBezTo>
                  <a:pt x="1321870" y="352927"/>
                  <a:pt x="1295634" y="357393"/>
                  <a:pt x="1270535" y="365760"/>
                </a:cubicBezTo>
                <a:cubicBezTo>
                  <a:pt x="1251284" y="372177"/>
                  <a:pt x="1232681" y="381031"/>
                  <a:pt x="1212783" y="385011"/>
                </a:cubicBezTo>
                <a:cubicBezTo>
                  <a:pt x="1172704" y="393027"/>
                  <a:pt x="1163532" y="394067"/>
                  <a:pt x="1126156" y="404261"/>
                </a:cubicBezTo>
                <a:cubicBezTo>
                  <a:pt x="1000290" y="438588"/>
                  <a:pt x="1107361" y="411367"/>
                  <a:pt x="1020278" y="433137"/>
                </a:cubicBezTo>
                <a:cubicBezTo>
                  <a:pt x="972485" y="504826"/>
                  <a:pt x="1033907" y="416783"/>
                  <a:pt x="972152" y="490889"/>
                </a:cubicBezTo>
                <a:cubicBezTo>
                  <a:pt x="905156" y="571284"/>
                  <a:pt x="1008378" y="464287"/>
                  <a:pt x="924025" y="548640"/>
                </a:cubicBezTo>
                <a:cubicBezTo>
                  <a:pt x="917608" y="561474"/>
                  <a:pt x="912157" y="574837"/>
                  <a:pt x="904775" y="587141"/>
                </a:cubicBezTo>
                <a:cubicBezTo>
                  <a:pt x="892872" y="606980"/>
                  <a:pt x="879108" y="625642"/>
                  <a:pt x="866274" y="644893"/>
                </a:cubicBezTo>
                <a:cubicBezTo>
                  <a:pt x="859857" y="654518"/>
                  <a:pt x="852196" y="663422"/>
                  <a:pt x="847023" y="673769"/>
                </a:cubicBezTo>
                <a:cubicBezTo>
                  <a:pt x="840606" y="686603"/>
                  <a:pt x="836859" y="701165"/>
                  <a:pt x="827773" y="712270"/>
                </a:cubicBezTo>
                <a:cubicBezTo>
                  <a:pt x="807660" y="736852"/>
                  <a:pt x="778014" y="753219"/>
                  <a:pt x="760396" y="779646"/>
                </a:cubicBezTo>
                <a:cubicBezTo>
                  <a:pt x="731987" y="822259"/>
                  <a:pt x="708609" y="865507"/>
                  <a:pt x="664143" y="895150"/>
                </a:cubicBezTo>
                <a:cubicBezTo>
                  <a:pt x="596091" y="940516"/>
                  <a:pt x="680338" y="883582"/>
                  <a:pt x="596766" y="943276"/>
                </a:cubicBezTo>
                <a:cubicBezTo>
                  <a:pt x="587353" y="950000"/>
                  <a:pt x="576777" y="955120"/>
                  <a:pt x="567890" y="962526"/>
                </a:cubicBezTo>
                <a:cubicBezTo>
                  <a:pt x="557433" y="971240"/>
                  <a:pt x="549472" y="982688"/>
                  <a:pt x="539015" y="991402"/>
                </a:cubicBezTo>
                <a:cubicBezTo>
                  <a:pt x="530128" y="998808"/>
                  <a:pt x="519552" y="1003929"/>
                  <a:pt x="510139" y="1010653"/>
                </a:cubicBezTo>
                <a:cubicBezTo>
                  <a:pt x="497085" y="1019977"/>
                  <a:pt x="485661" y="1031738"/>
                  <a:pt x="471638" y="1039529"/>
                </a:cubicBezTo>
                <a:cubicBezTo>
                  <a:pt x="456535" y="1047920"/>
                  <a:pt x="439301" y="1051762"/>
                  <a:pt x="423512" y="1058779"/>
                </a:cubicBezTo>
                <a:cubicBezTo>
                  <a:pt x="410400" y="1064607"/>
                  <a:pt x="398930" y="1074550"/>
                  <a:pt x="385010" y="1078030"/>
                </a:cubicBezTo>
                <a:cubicBezTo>
                  <a:pt x="359915" y="1084304"/>
                  <a:pt x="333675" y="1084447"/>
                  <a:pt x="308008" y="1087655"/>
                </a:cubicBezTo>
                <a:cubicBezTo>
                  <a:pt x="250257" y="1084447"/>
                  <a:pt x="192357" y="1083267"/>
                  <a:pt x="134754" y="1078030"/>
                </a:cubicBezTo>
                <a:cubicBezTo>
                  <a:pt x="106469" y="1075459"/>
                  <a:pt x="93418" y="1065289"/>
                  <a:pt x="67377" y="1058779"/>
                </a:cubicBezTo>
                <a:cubicBezTo>
                  <a:pt x="1184" y="1042231"/>
                  <a:pt x="38720" y="1058889"/>
                  <a:pt x="0" y="1039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/>
          <p:cNvSpPr/>
          <p:nvPr/>
        </p:nvSpPr>
        <p:spPr>
          <a:xfrm flipH="1">
            <a:off x="1043608" y="2420888"/>
            <a:ext cx="1008112" cy="2448272"/>
          </a:xfrm>
          <a:prstGeom prst="parallelogram">
            <a:avLst>
              <a:gd name="adj" fmla="val 374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arallelogram 19"/>
          <p:cNvSpPr/>
          <p:nvPr/>
        </p:nvSpPr>
        <p:spPr>
          <a:xfrm flipH="1">
            <a:off x="4211960" y="2383610"/>
            <a:ext cx="1008112" cy="2448272"/>
          </a:xfrm>
          <a:prstGeom prst="parallelogram">
            <a:avLst>
              <a:gd name="adj" fmla="val 37412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572000" y="1628800"/>
            <a:ext cx="72008" cy="20162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83768" y="5229200"/>
            <a:ext cx="11521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Radiant heater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4215720"/>
            <a:ext cx="115212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Matt black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4552" y="4914044"/>
            <a:ext cx="11521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Silver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1036" y="1719763"/>
            <a:ext cx="17187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hermometer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1403648" y="1904429"/>
            <a:ext cx="787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</p:cNvCxnSpPr>
          <p:nvPr/>
        </p:nvCxnSpPr>
        <p:spPr>
          <a:xfrm>
            <a:off x="3909828" y="1904429"/>
            <a:ext cx="662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3702142" y="2948765"/>
            <a:ext cx="542410" cy="237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952110">
            <a:off x="1897862" y="2993683"/>
            <a:ext cx="542410" cy="237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52120" y="1904429"/>
            <a:ext cx="324036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dirty="0" smtClean="0">
                <a:latin typeface="Comic Sans MS" panose="030F0702030302020204" pitchFamily="66" charset="0"/>
              </a:rPr>
              <a:t> are attached to the rear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plates </a:t>
            </a:r>
            <a:r>
              <a:rPr lang="en-GB" dirty="0" smtClean="0">
                <a:latin typeface="Comic Sans MS" panose="030F0702030302020204" pitchFamily="66" charset="0"/>
              </a:rPr>
              <a:t>which are placed at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equal distances</a:t>
            </a:r>
            <a:r>
              <a:rPr lang="en-GB" dirty="0" smtClean="0">
                <a:latin typeface="Comic Sans MS" panose="030F0702030302020204" pitchFamily="66" charset="0"/>
              </a:rPr>
              <a:t> from the radiant heater.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dirty="0" smtClean="0">
                <a:latin typeface="Comic Sans MS" panose="030F0702030302020204" pitchFamily="66" charset="0"/>
              </a:rPr>
              <a:t>from the radiant heater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dirty="0" smtClean="0">
                <a:latin typeface="Comic Sans MS" panose="030F0702030302020204" pitchFamily="66" charset="0"/>
              </a:rPr>
              <a:t> by the two plates, and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dirty="0" smtClean="0">
                <a:latin typeface="Comic Sans MS" panose="030F0702030302020204" pitchFamily="66" charset="0"/>
              </a:rPr>
              <a:t> help us to assess which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GB" dirty="0" smtClean="0">
                <a:latin typeface="Comic Sans MS" panose="030F0702030302020204" pitchFamily="66" charset="0"/>
              </a:rPr>
              <a:t> is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best absorber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37" y="4939519"/>
            <a:ext cx="3116926" cy="1733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865" y="2852936"/>
            <a:ext cx="920759" cy="5760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3429000"/>
            <a:ext cx="920759" cy="5760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865" y="5559458"/>
            <a:ext cx="3810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Without this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absorbing</a:t>
            </a:r>
            <a:r>
              <a:rPr lang="en-GB" sz="1600" dirty="0" smtClean="0">
                <a:latin typeface="Comic Sans MS" panose="030F0702030302020204" pitchFamily="66" charset="0"/>
              </a:rPr>
              <a:t> of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solar radiation</a:t>
            </a:r>
            <a:r>
              <a:rPr lang="en-GB" sz="1600" dirty="0" smtClean="0">
                <a:latin typeface="Comic Sans MS" panose="030F0702030302020204" pitchFamily="66" charset="0"/>
              </a:rPr>
              <a:t> and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heat-trapping</a:t>
            </a:r>
            <a:r>
              <a:rPr lang="en-GB" sz="1600" dirty="0" smtClean="0">
                <a:latin typeface="Comic Sans MS" panose="030F0702030302020204" pitchFamily="66" charset="0"/>
              </a:rPr>
              <a:t> of the atmosphere the Earth’s surface would be about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cooler </a:t>
            </a:r>
            <a:r>
              <a:rPr lang="en-GB" sz="1600" dirty="0" smtClean="0">
                <a:latin typeface="Comic Sans MS" panose="030F0702030302020204" pitchFamily="66" charset="0"/>
              </a:rPr>
              <a:t>than it is.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19672" y="3871739"/>
            <a:ext cx="144016" cy="168771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2348880"/>
            <a:ext cx="1224136" cy="5760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3717032"/>
            <a:ext cx="1008112" cy="5760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4437112"/>
            <a:ext cx="2016224" cy="79208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865" y="5661248"/>
            <a:ext cx="3810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However, additional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dioxide </a:t>
            </a:r>
            <a:r>
              <a:rPr lang="en-GB" sz="1600" dirty="0" smtClean="0">
                <a:latin typeface="Comic Sans MS" panose="030F0702030302020204" pitchFamily="66" charset="0"/>
              </a:rPr>
              <a:t>from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combustion</a:t>
            </a:r>
            <a:r>
              <a:rPr lang="en-GB" sz="1600" dirty="0" smtClean="0">
                <a:latin typeface="Comic Sans MS" panose="030F0702030302020204" pitchFamily="66" charset="0"/>
              </a:rPr>
              <a:t> of fuels may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 </a:t>
            </a:r>
            <a:r>
              <a:rPr lang="en-GB" sz="1600" dirty="0" smtClean="0">
                <a:latin typeface="Comic Sans MS" panose="030F0702030302020204" pitchFamily="66" charset="0"/>
              </a:rPr>
              <a:t>to this effect and causing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global warming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4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4437112"/>
            <a:ext cx="2016224" cy="79208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865" y="5661248"/>
            <a:ext cx="3810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However, additional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dioxide </a:t>
            </a:r>
            <a:r>
              <a:rPr lang="en-GB" sz="1600" dirty="0" smtClean="0">
                <a:latin typeface="Comic Sans MS" panose="030F0702030302020204" pitchFamily="66" charset="0"/>
              </a:rPr>
              <a:t>from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combustion</a:t>
            </a:r>
            <a:r>
              <a:rPr lang="en-GB" sz="1600" dirty="0" smtClean="0">
                <a:latin typeface="Comic Sans MS" panose="030F0702030302020204" pitchFamily="66" charset="0"/>
              </a:rPr>
              <a:t> of fuels may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 </a:t>
            </a:r>
            <a:r>
              <a:rPr lang="en-GB" sz="1600" dirty="0" smtClean="0">
                <a:latin typeface="Comic Sans MS" panose="030F0702030302020204" pitchFamily="66" charset="0"/>
              </a:rPr>
              <a:t>to this effect and causing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global warming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2" name="Picture 2" descr="http://www.vectorart.com/webart/products/33300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1951"/>
            <a:ext cx="1209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9134" y="1404800"/>
            <a:ext cx="299736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In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greenhouse</a:t>
            </a:r>
            <a:r>
              <a:rPr lang="en-GB" sz="1600" dirty="0" smtClean="0">
                <a:latin typeface="Comic Sans MS" panose="030F0702030302020204" pitchFamily="66" charset="0"/>
              </a:rPr>
              <a:t>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sz="1600" dirty="0" smtClean="0">
                <a:latin typeface="Comic Sans MS" panose="030F0702030302020204" pitchFamily="66" charset="0"/>
              </a:rPr>
              <a:t>passes through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</a:t>
            </a:r>
            <a:r>
              <a:rPr lang="en-GB" sz="1600" dirty="0" smtClean="0">
                <a:latin typeface="Comic Sans MS" panose="030F0702030302020204" pitchFamily="66" charset="0"/>
              </a:rPr>
              <a:t> panels,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warms</a:t>
            </a:r>
            <a:r>
              <a:rPr lang="en-GB" sz="1600" dirty="0" smtClean="0">
                <a:latin typeface="Comic Sans MS" panose="030F0702030302020204" pitchFamily="66" charset="0"/>
              </a:rPr>
              <a:t> the ground inside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</a:t>
            </a:r>
            <a:r>
              <a:rPr lang="en-GB" sz="1600" dirty="0" smtClean="0">
                <a:latin typeface="Comic Sans MS" panose="030F0702030302020204" pitchFamily="66" charset="0"/>
              </a:rPr>
              <a:t>, but the hot air then becomes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trapped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4437112"/>
            <a:ext cx="2016224" cy="79208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865" y="5661248"/>
            <a:ext cx="3810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However, additional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dioxide </a:t>
            </a:r>
            <a:r>
              <a:rPr lang="en-GB" sz="1600" dirty="0" smtClean="0">
                <a:latin typeface="Comic Sans MS" panose="030F0702030302020204" pitchFamily="66" charset="0"/>
              </a:rPr>
              <a:t>from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combustion</a:t>
            </a:r>
            <a:r>
              <a:rPr lang="en-GB" sz="1600" dirty="0" smtClean="0">
                <a:latin typeface="Comic Sans MS" panose="030F0702030302020204" pitchFamily="66" charset="0"/>
              </a:rPr>
              <a:t> of fuels may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 </a:t>
            </a:r>
            <a:r>
              <a:rPr lang="en-GB" sz="1600" dirty="0" smtClean="0">
                <a:latin typeface="Comic Sans MS" panose="030F0702030302020204" pitchFamily="66" charset="0"/>
              </a:rPr>
              <a:t>to this effect and causing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global warming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2" name="Picture 2" descr="http://www.vectorart.com/webart/products/33300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1951"/>
            <a:ext cx="1209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9134" y="1404800"/>
            <a:ext cx="299736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In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greenhouse</a:t>
            </a:r>
            <a:r>
              <a:rPr lang="en-GB" sz="1600" dirty="0" smtClean="0">
                <a:latin typeface="Comic Sans MS" panose="030F0702030302020204" pitchFamily="66" charset="0"/>
              </a:rPr>
              <a:t>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sz="1600" dirty="0" smtClean="0">
                <a:latin typeface="Comic Sans MS" panose="030F0702030302020204" pitchFamily="66" charset="0"/>
              </a:rPr>
              <a:t>passes through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</a:t>
            </a:r>
            <a:r>
              <a:rPr lang="en-GB" sz="1600" dirty="0" smtClean="0">
                <a:latin typeface="Comic Sans MS" panose="030F0702030302020204" pitchFamily="66" charset="0"/>
              </a:rPr>
              <a:t> panels,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warms</a:t>
            </a:r>
            <a:r>
              <a:rPr lang="en-GB" sz="1600" dirty="0" smtClean="0">
                <a:latin typeface="Comic Sans MS" panose="030F0702030302020204" pitchFamily="66" charset="0"/>
              </a:rPr>
              <a:t> the ground inside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</a:t>
            </a:r>
            <a:r>
              <a:rPr lang="en-GB" sz="1600" dirty="0" smtClean="0">
                <a:latin typeface="Comic Sans MS" panose="030F0702030302020204" pitchFamily="66" charset="0"/>
              </a:rPr>
              <a:t>, but the hot air then becomes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trapped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http://mt-st.rfclipart.com/image/big/16-37-f0/solar-water-heater-scheme-Download-Royalty-free-Vector-File-EPS-79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34" y="3018624"/>
            <a:ext cx="1761314" cy="18145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50903" y="3033230"/>
            <a:ext cx="299736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Solar panels </a:t>
            </a:r>
            <a:r>
              <a:rPr lang="en-GB" sz="1600" dirty="0" smtClean="0">
                <a:latin typeface="Comic Sans MS" panose="030F0702030302020204" pitchFamily="66" charset="0"/>
              </a:rPr>
              <a:t>use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sz="1600" dirty="0" smtClean="0">
                <a:latin typeface="Comic Sans MS" panose="030F0702030302020204" pitchFamily="66" charset="0"/>
              </a:rPr>
              <a:t>to warm up water for the house. 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blackened layer </a:t>
            </a:r>
            <a:r>
              <a:rPr lang="en-GB" sz="1600" dirty="0" smtClean="0">
                <a:latin typeface="Comic Sans MS" panose="030F0702030302020204" pitchFamily="66" charset="0"/>
              </a:rPr>
              <a:t>behind the pipes absorbs the radiant energy,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the water </a:t>
            </a:r>
            <a:r>
              <a:rPr lang="en-GB" sz="1600" dirty="0" smtClean="0">
                <a:latin typeface="Comic Sans MS" panose="030F0702030302020204" pitchFamily="66" charset="0"/>
              </a:rPr>
              <a:t>in the pipes.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4990" y="4630833"/>
            <a:ext cx="14590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/>
              <a:t>http://imgarcade.com/1/heater-clip-art/</a:t>
            </a:r>
          </a:p>
        </p:txBody>
      </p:sp>
    </p:spTree>
    <p:extLst>
      <p:ext uri="{BB962C8B-B14F-4D97-AF65-F5344CB8AC3E}">
        <p14:creationId xmlns:p14="http://schemas.microsoft.com/office/powerpoint/2010/main" val="29946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Radiation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432048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Thermal Radiation and the Greenhouse Effect.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://www.clipartbest.com/cliparts/MiL/by7/MiLby7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5" y="2204864"/>
            <a:ext cx="3810000" cy="3333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4437112"/>
            <a:ext cx="2016224" cy="79208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865" y="5661248"/>
            <a:ext cx="38100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However, additional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dioxide </a:t>
            </a:r>
            <a:r>
              <a:rPr lang="en-GB" sz="1600" dirty="0" smtClean="0">
                <a:latin typeface="Comic Sans MS" panose="030F0702030302020204" pitchFamily="66" charset="0"/>
              </a:rPr>
              <a:t>from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combustion</a:t>
            </a:r>
            <a:r>
              <a:rPr lang="en-GB" sz="1600" dirty="0" smtClean="0">
                <a:latin typeface="Comic Sans MS" panose="030F0702030302020204" pitchFamily="66" charset="0"/>
              </a:rPr>
              <a:t> of fuels may be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 </a:t>
            </a:r>
            <a:r>
              <a:rPr lang="en-GB" sz="1600" dirty="0" smtClean="0">
                <a:latin typeface="Comic Sans MS" panose="030F0702030302020204" pitchFamily="66" charset="0"/>
              </a:rPr>
              <a:t>to this effect and causing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global warming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2" name="Picture 2" descr="http://www.vectorart.com/webart/products/33300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1951"/>
            <a:ext cx="1209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9134" y="1404800"/>
            <a:ext cx="299736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In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greenhouse</a:t>
            </a:r>
            <a:r>
              <a:rPr lang="en-GB" sz="1600" dirty="0" smtClean="0">
                <a:latin typeface="Comic Sans MS" panose="030F0702030302020204" pitchFamily="66" charset="0"/>
              </a:rPr>
              <a:t>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</a:t>
            </a:r>
            <a:r>
              <a:rPr lang="en-GB" sz="1600" dirty="0" smtClean="0">
                <a:latin typeface="Comic Sans MS" panose="030F0702030302020204" pitchFamily="66" charset="0"/>
              </a:rPr>
              <a:t>passes through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</a:t>
            </a:r>
            <a:r>
              <a:rPr lang="en-GB" sz="1600" dirty="0" smtClean="0">
                <a:latin typeface="Comic Sans MS" panose="030F0702030302020204" pitchFamily="66" charset="0"/>
              </a:rPr>
              <a:t> panels,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warms</a:t>
            </a:r>
            <a:r>
              <a:rPr lang="en-GB" sz="1600" dirty="0" smtClean="0">
                <a:latin typeface="Comic Sans MS" panose="030F0702030302020204" pitchFamily="66" charset="0"/>
              </a:rPr>
              <a:t> the ground inside and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heats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</a:t>
            </a:r>
            <a:r>
              <a:rPr lang="en-GB" sz="1600" dirty="0" smtClean="0">
                <a:latin typeface="Comic Sans MS" panose="030F0702030302020204" pitchFamily="66" charset="0"/>
              </a:rPr>
              <a:t>, but the hot air then becomes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trapped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http://mt-st.rfclipart.com/image/big/16-37-f0/solar-water-heater-scheme-Download-Royalty-free-Vector-File-EPS-79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34" y="3018624"/>
            <a:ext cx="1761314" cy="18145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50903" y="3033230"/>
            <a:ext cx="2997362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Solar panels </a:t>
            </a:r>
            <a:r>
              <a:rPr lang="en-GB" sz="1600" dirty="0" smtClean="0">
                <a:latin typeface="Comic Sans MS" panose="030F0702030302020204" pitchFamily="66" charset="0"/>
              </a:rPr>
              <a:t>use the Sun’s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radiation </a:t>
            </a:r>
            <a:r>
              <a:rPr lang="en-GB" sz="1600" dirty="0" smtClean="0">
                <a:latin typeface="Comic Sans MS" panose="030F0702030302020204" pitchFamily="66" charset="0"/>
              </a:rPr>
              <a:t>to warm up water for the house. 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blackened layer </a:t>
            </a:r>
            <a:r>
              <a:rPr lang="en-GB" sz="1600" dirty="0" smtClean="0">
                <a:latin typeface="Comic Sans MS" panose="030F0702030302020204" pitchFamily="66" charset="0"/>
              </a:rPr>
              <a:t>behind the pipes absorbs the radiant energy,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 the water </a:t>
            </a:r>
            <a:r>
              <a:rPr lang="en-GB" sz="1600" dirty="0" smtClean="0">
                <a:latin typeface="Comic Sans MS" panose="030F0702030302020204" pitchFamily="66" charset="0"/>
              </a:rPr>
              <a:t>in the pipes.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4990" y="4630833"/>
            <a:ext cx="14590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/>
              <a:t>http://imgarcade.com/1/heater-clip-art/</a:t>
            </a:r>
          </a:p>
        </p:txBody>
      </p:sp>
      <p:pic>
        <p:nvPicPr>
          <p:cNvPr id="17410" name="Picture 2" descr="http://www.cyberphysics.co.uk/Q&amp;A/KS4/heat/graphics/Q5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95" y="4883123"/>
            <a:ext cx="1401763" cy="17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22914" y="5055916"/>
            <a:ext cx="2813582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Plastic cap </a:t>
            </a:r>
            <a:r>
              <a:rPr lang="en-GB" sz="1400" dirty="0" smtClean="0">
                <a:latin typeface="Comic Sans MS" panose="030F0702030302020204" pitchFamily="66" charset="0"/>
              </a:rPr>
              <a:t>(stopper) reduces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conduction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</a:t>
            </a:r>
            <a:r>
              <a:rPr lang="en-GB" sz="1400" dirty="0" smtClean="0">
                <a:latin typeface="Comic Sans MS" panose="030F0702030302020204" pitchFamily="66" charset="0"/>
              </a:rPr>
              <a:t> in the gap reduces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conduction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convection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Walls with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silvery surfaces </a:t>
            </a:r>
            <a:r>
              <a:rPr lang="en-GB" sz="1400" dirty="0" smtClean="0">
                <a:latin typeface="Comic Sans MS" panose="030F0702030302020204" pitchFamily="66" charset="0"/>
              </a:rPr>
              <a:t>reduce thermal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radiation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6395" y="6673334"/>
            <a:ext cx="1964903" cy="1846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" dirty="0"/>
              <a:t>http://www.cyberphysics.co.uk/Q&amp;A/KS4/heat/A5.html</a:t>
            </a:r>
          </a:p>
        </p:txBody>
      </p:sp>
    </p:spTree>
    <p:extLst>
      <p:ext uri="{BB962C8B-B14F-4D97-AF65-F5344CB8AC3E}">
        <p14:creationId xmlns:p14="http://schemas.microsoft.com/office/powerpoint/2010/main" val="279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9592"/>
              </p:ext>
            </p:extLst>
          </p:nvPr>
        </p:nvGraphicFramePr>
        <p:xfrm>
          <a:off x="1043608" y="1484784"/>
          <a:ext cx="71287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2.3.1 Conduction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Describe experiments to demonstrate the properties of good and bad thermal conductors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2.3.2 Convection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Recognise convection as an important method of thermal transfer in fluids • Relate convection in fluids to density changes and describe experiments to illustrate convection 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2.3.3 Radiation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infra-red radiation as part of the electromagnetic spectrum • Recognise that thermal energy transfer by radiation does not require a medium • Describe the effect of surface colour (black or white) and texture (dull or shiny) on the emission, absorption and reflection of radiation</a:t>
                      </a:r>
                    </a:p>
                    <a:p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2.3.4 Consequences of energy transfer </a:t>
                      </a:r>
                    </a:p>
                    <a:p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Core • Identify and explain some of the everyday applications and consequences of conduction, convection and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Give a simple molecular account of conduction in solids including lattice vibration and transfer by electrons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Describe experiments to show the properties of good and bad emitters and good and bad absorbers of infra-red radiation • Show understanding that the amount of radiation emitted also depends on the surface temperature and surface area of a body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processes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3638246">
            <a:off x="3599892" y="2610038"/>
            <a:ext cx="504056" cy="524899"/>
            <a:chOff x="2123728" y="4941168"/>
            <a:chExt cx="504056" cy="524899"/>
          </a:xfrm>
        </p:grpSpPr>
        <p:sp>
          <p:nvSpPr>
            <p:cNvPr id="22" name="Oval 21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>
              <a:stCxn id="22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868895" y="2648919"/>
            <a:ext cx="504056" cy="524899"/>
            <a:chOff x="2123728" y="4941168"/>
            <a:chExt cx="504056" cy="524899"/>
          </a:xfrm>
        </p:grpSpPr>
        <p:sp>
          <p:nvSpPr>
            <p:cNvPr id="26" name="Oval 25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>
              <a:stCxn id="26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8852247">
            <a:off x="2123728" y="2590486"/>
            <a:ext cx="504056" cy="524899"/>
            <a:chOff x="2123728" y="4941168"/>
            <a:chExt cx="504056" cy="524899"/>
          </a:xfrm>
        </p:grpSpPr>
        <p:sp>
          <p:nvSpPr>
            <p:cNvPr id="30" name="Oval 29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>
              <a:stCxn id="30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2932965">
            <a:off x="4332848" y="2639955"/>
            <a:ext cx="504056" cy="524899"/>
            <a:chOff x="2123728" y="4941168"/>
            <a:chExt cx="504056" cy="524899"/>
          </a:xfrm>
        </p:grpSpPr>
        <p:sp>
          <p:nvSpPr>
            <p:cNvPr id="34" name="Oval 3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>
              <a:stCxn id="3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0" y="3717032"/>
            <a:ext cx="280831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According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</a:t>
            </a:r>
            <a:r>
              <a:rPr lang="en-GB" dirty="0" smtClean="0">
                <a:latin typeface="Comic Sans MS" panose="030F0702030302020204" pitchFamily="66" charset="0"/>
              </a:rPr>
              <a:t>, all materials are made up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tiny, moving particles</a:t>
            </a:r>
            <a:r>
              <a:rPr lang="en-GB" dirty="0" smtClean="0">
                <a:latin typeface="Comic Sans MS" panose="030F0702030302020204" pitchFamily="66" charset="0"/>
              </a:rPr>
              <a:t>.  In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solid </a:t>
            </a:r>
            <a:r>
              <a:rPr lang="en-GB" dirty="0" smtClean="0">
                <a:latin typeface="Comic Sans MS" panose="030F0702030302020204" pitchFamily="66" charset="0"/>
              </a:rPr>
              <a:t>these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</a:t>
            </a:r>
            <a:r>
              <a:rPr lang="en-GB" dirty="0" smtClean="0">
                <a:latin typeface="Comic Sans MS" panose="030F0702030302020204" pitchFamily="66" charset="0"/>
              </a:rPr>
              <a:t> around a fixed spot.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31827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260648"/>
            <a:ext cx="36004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Thermal conduction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276872"/>
            <a:ext cx="578639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Metal bar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710441">
            <a:off x="6444208" y="2642346"/>
            <a:ext cx="504056" cy="524899"/>
            <a:chOff x="2123728" y="4941168"/>
            <a:chExt cx="504056" cy="524899"/>
          </a:xfrm>
        </p:grpSpPr>
        <p:sp>
          <p:nvSpPr>
            <p:cNvPr id="5" name="Oval 4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8936185">
            <a:off x="5714583" y="2618381"/>
            <a:ext cx="504056" cy="524899"/>
            <a:chOff x="2123728" y="4941168"/>
            <a:chExt cx="504056" cy="524899"/>
          </a:xfrm>
        </p:grpSpPr>
        <p:sp>
          <p:nvSpPr>
            <p:cNvPr id="14" name="Oval 1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1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7464320">
            <a:off x="5069695" y="2643702"/>
            <a:ext cx="504056" cy="524899"/>
            <a:chOff x="2123728" y="4941168"/>
            <a:chExt cx="504056" cy="524899"/>
          </a:xfrm>
        </p:grpSpPr>
        <p:sp>
          <p:nvSpPr>
            <p:cNvPr id="18" name="Oval 17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8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3638246">
            <a:off x="3599892" y="2610038"/>
            <a:ext cx="504056" cy="524899"/>
            <a:chOff x="2123728" y="4941168"/>
            <a:chExt cx="504056" cy="524899"/>
          </a:xfrm>
        </p:grpSpPr>
        <p:sp>
          <p:nvSpPr>
            <p:cNvPr id="22" name="Oval 21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>
              <a:stCxn id="22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868895" y="2648919"/>
            <a:ext cx="504056" cy="524899"/>
            <a:chOff x="2123728" y="4941168"/>
            <a:chExt cx="504056" cy="524899"/>
          </a:xfrm>
        </p:grpSpPr>
        <p:sp>
          <p:nvSpPr>
            <p:cNvPr id="26" name="Oval 25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>
              <a:stCxn id="26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8852247">
            <a:off x="2123728" y="2590486"/>
            <a:ext cx="504056" cy="524899"/>
            <a:chOff x="2123728" y="4941168"/>
            <a:chExt cx="504056" cy="524899"/>
          </a:xfrm>
        </p:grpSpPr>
        <p:sp>
          <p:nvSpPr>
            <p:cNvPr id="30" name="Oval 29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>
              <a:stCxn id="30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2932965">
            <a:off x="4332848" y="2639955"/>
            <a:ext cx="504056" cy="524899"/>
            <a:chOff x="2123728" y="4941168"/>
            <a:chExt cx="504056" cy="524899"/>
          </a:xfrm>
        </p:grpSpPr>
        <p:sp>
          <p:nvSpPr>
            <p:cNvPr id="34" name="Oval 33"/>
            <p:cNvSpPr/>
            <p:nvPr/>
          </p:nvSpPr>
          <p:spPr>
            <a:xfrm>
              <a:off x="2195736" y="5013176"/>
              <a:ext cx="360040" cy="360040"/>
            </a:xfrm>
            <a:prstGeom prst="ellipse">
              <a:avLst/>
            </a:prstGeom>
            <a:solidFill>
              <a:srgbClr val="99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>
              <a:stCxn id="34" idx="7"/>
            </p:cNvCxnSpPr>
            <p:nvPr/>
          </p:nvCxnSpPr>
          <p:spPr>
            <a:xfrm flipV="1">
              <a:off x="2503049" y="4941168"/>
              <a:ext cx="124735" cy="12473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123728" y="5322052"/>
              <a:ext cx="144016" cy="14401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0" y="3717032"/>
            <a:ext cx="280831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According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</a:t>
            </a:r>
            <a:r>
              <a:rPr lang="en-GB" dirty="0" smtClean="0">
                <a:latin typeface="Comic Sans MS" panose="030F0702030302020204" pitchFamily="66" charset="0"/>
              </a:rPr>
              <a:t>, all materials are made up 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tiny, moving particles</a:t>
            </a:r>
            <a:r>
              <a:rPr lang="en-GB" dirty="0" smtClean="0">
                <a:latin typeface="Comic Sans MS" panose="030F0702030302020204" pitchFamily="66" charset="0"/>
              </a:rPr>
              <a:t>.  In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solid </a:t>
            </a:r>
            <a:r>
              <a:rPr lang="en-GB" dirty="0" smtClean="0">
                <a:latin typeface="Comic Sans MS" panose="030F0702030302020204" pitchFamily="66" charset="0"/>
              </a:rPr>
              <a:t>these particles tend 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</a:t>
            </a:r>
            <a:r>
              <a:rPr lang="en-GB" dirty="0" smtClean="0">
                <a:latin typeface="Comic Sans MS" panose="030F0702030302020204" pitchFamily="66" charset="0"/>
              </a:rPr>
              <a:t> around a fixed spot.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607240" y="3429000"/>
            <a:ext cx="1612667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93493" y="609329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Heat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3515</Words>
  <Application>Microsoft Office PowerPoint</Application>
  <PresentationFormat>On-screen Show (4:3)</PresentationFormat>
  <Paragraphs>479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45</cp:revision>
  <dcterms:created xsi:type="dcterms:W3CDTF">2014-08-19T13:31:49Z</dcterms:created>
  <dcterms:modified xsi:type="dcterms:W3CDTF">2014-08-31T12:11:45Z</dcterms:modified>
</cp:coreProperties>
</file>