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7" r:id="rId2"/>
    <p:sldId id="259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1" r:id="rId27"/>
    <p:sldId id="266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310" r:id="rId46"/>
    <p:sldId id="311" r:id="rId47"/>
    <p:sldId id="312" r:id="rId48"/>
    <p:sldId id="313" r:id="rId49"/>
    <p:sldId id="314" r:id="rId50"/>
    <p:sldId id="315" r:id="rId51"/>
    <p:sldId id="316" r:id="rId52"/>
    <p:sldId id="317" r:id="rId53"/>
    <p:sldId id="318" r:id="rId54"/>
    <p:sldId id="319" r:id="rId55"/>
    <p:sldId id="320" r:id="rId56"/>
    <p:sldId id="321" r:id="rId57"/>
    <p:sldId id="292" r:id="rId58"/>
    <p:sldId id="265" r:id="rId59"/>
    <p:sldId id="262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80F1F-8B22-41DB-AF84-6EC790385AC5}" type="datetimeFigureOut">
              <a:rPr lang="en-GB" smtClean="0"/>
              <a:t>29/08/2014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F6A208-09AE-4ADC-9D95-61802240E3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404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97033F-B6F4-41E5-8C2C-86925E990C3D}" type="slidenum">
              <a:rPr lang="en-GB"/>
              <a:pPr>
                <a:defRPr/>
              </a:pPr>
              <a:t>29</a:t>
            </a:fld>
            <a:endParaRPr lang="en-GB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97033F-B6F4-41E5-8C2C-86925E990C3D}" type="slidenum">
              <a:rPr lang="en-GB"/>
              <a:pPr>
                <a:defRPr/>
              </a:pPr>
              <a:t>30</a:t>
            </a:fld>
            <a:endParaRPr lang="en-GB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FDEA-0AE9-4E2B-A4B0-D9E6F1338BDC}" type="datetimeFigureOut">
              <a:rPr lang="en-GB" smtClean="0"/>
              <a:t>29/08/2014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6070-9EEA-419C-86DE-9E9A1E696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137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FDEA-0AE9-4E2B-A4B0-D9E6F1338BDC}" type="datetimeFigureOut">
              <a:rPr lang="en-GB" smtClean="0"/>
              <a:t>29/08/2014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6070-9EEA-419C-86DE-9E9A1E696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162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FDEA-0AE9-4E2B-A4B0-D9E6F1338BDC}" type="datetimeFigureOut">
              <a:rPr lang="en-GB" smtClean="0"/>
              <a:t>29/08/2014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6070-9EEA-419C-86DE-9E9A1E696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794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FDEA-0AE9-4E2B-A4B0-D9E6F1338BDC}" type="datetimeFigureOut">
              <a:rPr lang="en-GB" smtClean="0"/>
              <a:t>29/08/2014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6070-9EEA-419C-86DE-9E9A1E696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996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FDEA-0AE9-4E2B-A4B0-D9E6F1338BDC}" type="datetimeFigureOut">
              <a:rPr lang="en-GB" smtClean="0"/>
              <a:t>29/08/2014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6070-9EEA-419C-86DE-9E9A1E696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423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FDEA-0AE9-4E2B-A4B0-D9E6F1338BDC}" type="datetimeFigureOut">
              <a:rPr lang="en-GB" smtClean="0"/>
              <a:t>29/08/2014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6070-9EEA-419C-86DE-9E9A1E696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125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FDEA-0AE9-4E2B-A4B0-D9E6F1338BDC}" type="datetimeFigureOut">
              <a:rPr lang="en-GB" smtClean="0"/>
              <a:t>29/08/2014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6070-9EEA-419C-86DE-9E9A1E696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173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FDEA-0AE9-4E2B-A4B0-D9E6F1338BDC}" type="datetimeFigureOut">
              <a:rPr lang="en-GB" smtClean="0"/>
              <a:t>29/08/2014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6070-9EEA-419C-86DE-9E9A1E696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698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FDEA-0AE9-4E2B-A4B0-D9E6F1338BDC}" type="datetimeFigureOut">
              <a:rPr lang="en-GB" smtClean="0"/>
              <a:t>29/08/2014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6070-9EEA-419C-86DE-9E9A1E696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235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FDEA-0AE9-4E2B-A4B0-D9E6F1338BDC}" type="datetimeFigureOut">
              <a:rPr lang="en-GB" smtClean="0"/>
              <a:t>29/08/2014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6070-9EEA-419C-86DE-9E9A1E696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759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FDEA-0AE9-4E2B-A4B0-D9E6F1338BDC}" type="datetimeFigureOut">
              <a:rPr lang="en-GB" smtClean="0"/>
              <a:t>29/08/2014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6070-9EEA-419C-86DE-9E9A1E696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675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1FDEA-0AE9-4E2B-A4B0-D9E6F1338BDC}" type="datetimeFigureOut">
              <a:rPr lang="en-GB" smtClean="0"/>
              <a:t>29/08/2014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46070-9EEA-419C-86DE-9E9A1E696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234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7332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" y="5733256"/>
            <a:ext cx="9144001" cy="1124744"/>
          </a:xfrm>
          <a:prstGeom prst="rect">
            <a:avLst/>
          </a:prstGeom>
          <a:solidFill>
            <a:srgbClr val="FFFF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PHYSICS – Thermal properties and temperature (2).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31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4320480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Thermal (heat) capacity</a:t>
            </a:r>
            <a:endParaRPr lang="en-GB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77072"/>
            <a:ext cx="2520280" cy="2520280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3563888" y="1052736"/>
            <a:ext cx="5184576" cy="3168352"/>
          </a:xfrm>
          <a:prstGeom prst="wedgeEllipseCallout">
            <a:avLst>
              <a:gd name="adj1" fmla="val -77692"/>
              <a:gd name="adj2" fmla="val 782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The specific heat capacity of a substance is the amount of energy needed to change the temperature of 1kg of the substance by 1</a:t>
            </a:r>
            <a:r>
              <a:rPr lang="en-GB" sz="2400" baseline="30000" dirty="0" smtClean="0">
                <a:latin typeface="Comic Sans MS" panose="030F0702030302020204" pitchFamily="66" charset="0"/>
              </a:rPr>
              <a:t>o</a:t>
            </a:r>
            <a:r>
              <a:rPr lang="en-GB" sz="2400" dirty="0" smtClean="0">
                <a:latin typeface="Comic Sans MS" panose="030F0702030302020204" pitchFamily="66" charset="0"/>
              </a:rPr>
              <a:t>C.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346122"/>
              </p:ext>
            </p:extLst>
          </p:nvPr>
        </p:nvGraphicFramePr>
        <p:xfrm>
          <a:off x="3563888" y="4869160"/>
          <a:ext cx="3240360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8152"/>
                <a:gridCol w="1872208"/>
              </a:tblGrid>
              <a:tr h="35283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Substance 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SHC    (J / kg </a:t>
                      </a:r>
                      <a:r>
                        <a:rPr lang="en-GB" baseline="30000" dirty="0" err="1" smtClean="0">
                          <a:solidFill>
                            <a:srgbClr val="FF0000"/>
                          </a:solidFill>
                        </a:rPr>
                        <a:t>o</a:t>
                      </a:r>
                      <a:r>
                        <a:rPr lang="en-GB" dirty="0" err="1" smtClean="0">
                          <a:solidFill>
                            <a:srgbClr val="FF0000"/>
                          </a:solidFill>
                        </a:rPr>
                        <a:t>C</a:t>
                      </a:r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5283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Water 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4181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5283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Oxygen 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918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5283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Lead 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128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62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4320480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Thermal (heat) capacity</a:t>
            </a:r>
            <a:endParaRPr lang="en-GB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77072"/>
            <a:ext cx="2520280" cy="2520280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3563888" y="1052736"/>
            <a:ext cx="5184576" cy="3168352"/>
          </a:xfrm>
          <a:prstGeom prst="wedgeEllipseCallout">
            <a:avLst>
              <a:gd name="adj1" fmla="val -77692"/>
              <a:gd name="adj2" fmla="val 782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The specific heat capacity of a substance is the amount of energy needed to change the temperature of 1kg of the substance by 1</a:t>
            </a:r>
            <a:r>
              <a:rPr lang="en-GB" sz="2400" baseline="30000" dirty="0" smtClean="0">
                <a:latin typeface="Comic Sans MS" panose="030F0702030302020204" pitchFamily="66" charset="0"/>
              </a:rPr>
              <a:t>o</a:t>
            </a:r>
            <a:r>
              <a:rPr lang="en-GB" sz="2400" dirty="0" smtClean="0">
                <a:latin typeface="Comic Sans MS" panose="030F0702030302020204" pitchFamily="66" charset="0"/>
              </a:rPr>
              <a:t>C.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336750"/>
              </p:ext>
            </p:extLst>
          </p:nvPr>
        </p:nvGraphicFramePr>
        <p:xfrm>
          <a:off x="3563888" y="4869160"/>
          <a:ext cx="3240360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8152"/>
                <a:gridCol w="1872208"/>
              </a:tblGrid>
              <a:tr h="35283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Substance 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SHC    (J / kg </a:t>
                      </a:r>
                      <a:r>
                        <a:rPr lang="en-GB" baseline="30000" dirty="0" err="1" smtClean="0">
                          <a:solidFill>
                            <a:srgbClr val="FF0000"/>
                          </a:solidFill>
                        </a:rPr>
                        <a:t>o</a:t>
                      </a:r>
                      <a:r>
                        <a:rPr lang="en-GB" dirty="0" err="1" smtClean="0">
                          <a:solidFill>
                            <a:srgbClr val="FF0000"/>
                          </a:solidFill>
                        </a:rPr>
                        <a:t>C</a:t>
                      </a:r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5283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Water 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4181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5283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Oxygen 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918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5283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Lead 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128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821" y="5949280"/>
            <a:ext cx="756940" cy="756940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6876256" y="4221088"/>
            <a:ext cx="2160239" cy="1872208"/>
          </a:xfrm>
          <a:prstGeom prst="wedgeEllipseCallout">
            <a:avLst>
              <a:gd name="adj1" fmla="val 37624"/>
              <a:gd name="adj2" fmla="val 53783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Water has a particularly high SHC, making it very useful for storing heat energy, and for transporting it, </a:t>
            </a:r>
            <a:r>
              <a:rPr lang="en-GB" sz="12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eg</a:t>
            </a:r>
            <a:r>
              <a:rPr lang="en-GB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 in central heating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3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4320480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Thermal (heat) capacity</a:t>
            </a:r>
            <a:endParaRPr lang="en-GB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268760"/>
            <a:ext cx="2880320" cy="72008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equation</a:t>
            </a:r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1840" y="144413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(just what you wanted!)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725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4320480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Thermal (heat) capacity</a:t>
            </a:r>
            <a:endParaRPr lang="en-GB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268760"/>
            <a:ext cx="2880320" cy="72008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equation</a:t>
            </a:r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1840" y="144413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(just what you wanted!)</a:t>
            </a:r>
            <a:endParaRPr lang="en-GB" dirty="0"/>
          </a:p>
        </p:txBody>
      </p:sp>
      <p:pic>
        <p:nvPicPr>
          <p:cNvPr id="1026" name="Picture 2" descr="http://www.photo-dictionary.com/photofiles/list/461/838chalkboa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04864"/>
            <a:ext cx="7200800" cy="441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23628" y="2996952"/>
            <a:ext cx="66967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Energy transferred  =  mass x specific heat capacity  x  temperature</a:t>
            </a:r>
          </a:p>
          <a:p>
            <a:pPr algn="ctr"/>
            <a:endParaRPr lang="en-GB" sz="2800" dirty="0">
              <a:solidFill>
                <a:schemeClr val="bg1"/>
              </a:solidFill>
              <a:latin typeface="Freestyle Script" panose="030804020302050B0404" pitchFamily="66" charset="0"/>
            </a:endParaRPr>
          </a:p>
          <a:p>
            <a:pPr algn="ctr"/>
            <a:r>
              <a:rPr lang="en-GB" sz="28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Energy transferred  =  m c </a:t>
            </a:r>
            <a:r>
              <a:rPr lang="el-GR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Δ</a:t>
            </a:r>
            <a:r>
              <a:rPr lang="en-GB" sz="2800" dirty="0" smtClean="0">
                <a:solidFill>
                  <a:schemeClr val="bg1"/>
                </a:solidFill>
                <a:latin typeface="Freestyle Script" panose="030804020302050B0404" pitchFamily="66" charset="0"/>
                <a:cs typeface="Times New Roman"/>
              </a:rPr>
              <a:t>T</a:t>
            </a:r>
          </a:p>
          <a:p>
            <a:pPr algn="ctr"/>
            <a:endParaRPr lang="en-GB" sz="2800" dirty="0">
              <a:solidFill>
                <a:schemeClr val="bg1"/>
              </a:solidFill>
              <a:latin typeface="Freestyle Script" panose="030804020302050B0404" pitchFamily="66" charset="0"/>
              <a:cs typeface="Times New Roman"/>
            </a:endParaRPr>
          </a:p>
          <a:p>
            <a:pPr algn="ctr"/>
            <a:r>
              <a:rPr lang="en-GB" sz="2800" dirty="0" smtClean="0">
                <a:solidFill>
                  <a:schemeClr val="bg1"/>
                </a:solidFill>
                <a:latin typeface="Freestyle Script" panose="030804020302050B0404" pitchFamily="66" charset="0"/>
                <a:cs typeface="Times New Roman"/>
              </a:rPr>
              <a:t>Where:  m is the mass in kg,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Freestyle Script" panose="030804020302050B0404" pitchFamily="66" charset="0"/>
                <a:cs typeface="Times New Roman"/>
              </a:rPr>
              <a:t>c</a:t>
            </a:r>
            <a:r>
              <a:rPr lang="en-GB" sz="2800" dirty="0" smtClean="0">
                <a:solidFill>
                  <a:schemeClr val="bg1"/>
                </a:solidFill>
                <a:latin typeface="Freestyle Script" panose="030804020302050B0404" pitchFamily="66" charset="0"/>
                <a:cs typeface="Times New Roman"/>
              </a:rPr>
              <a:t> is the SHC in J/(</a:t>
            </a:r>
            <a:r>
              <a:rPr lang="en-GB" sz="2800" dirty="0" err="1" smtClean="0">
                <a:solidFill>
                  <a:schemeClr val="bg1"/>
                </a:solidFill>
                <a:latin typeface="Freestyle Script" panose="030804020302050B0404" pitchFamily="66" charset="0"/>
                <a:cs typeface="Times New Roman"/>
              </a:rPr>
              <a:t>kg</a:t>
            </a:r>
            <a:r>
              <a:rPr lang="en-GB" sz="2800" baseline="30000" dirty="0" err="1" smtClean="0">
                <a:solidFill>
                  <a:schemeClr val="bg1"/>
                </a:solidFill>
                <a:latin typeface="Freestyle Script" panose="030804020302050B0404" pitchFamily="66" charset="0"/>
                <a:cs typeface="Times New Roman"/>
              </a:rPr>
              <a:t>o</a:t>
            </a:r>
            <a:r>
              <a:rPr lang="en-GB" sz="2800" dirty="0" err="1" smtClean="0">
                <a:solidFill>
                  <a:schemeClr val="bg1"/>
                </a:solidFill>
                <a:latin typeface="Freestyle Script" panose="030804020302050B0404" pitchFamily="66" charset="0"/>
                <a:cs typeface="Times New Roman"/>
              </a:rPr>
              <a:t>C</a:t>
            </a:r>
            <a:r>
              <a:rPr lang="en-GB" sz="2800" dirty="0" smtClean="0">
                <a:solidFill>
                  <a:schemeClr val="bg1"/>
                </a:solidFill>
                <a:latin typeface="Freestyle Script" panose="030804020302050B0404" pitchFamily="66" charset="0"/>
                <a:cs typeface="Times New Roman"/>
              </a:rPr>
              <a:t>)</a:t>
            </a:r>
            <a:r>
              <a:rPr lang="en-GB" sz="28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</a:p>
          <a:p>
            <a:pPr algn="ctr"/>
            <a:r>
              <a:rPr lang="el-GR" sz="2800" dirty="0">
                <a:solidFill>
                  <a:schemeClr val="bg1"/>
                </a:solidFill>
                <a:latin typeface="Times New Roman"/>
                <a:cs typeface="Times New Roman"/>
              </a:rPr>
              <a:t>Δ</a:t>
            </a:r>
            <a:r>
              <a:rPr lang="en-GB" sz="2800" dirty="0" smtClean="0">
                <a:solidFill>
                  <a:schemeClr val="bg1"/>
                </a:solidFill>
                <a:latin typeface="Freestyle Script" panose="030804020302050B0404" pitchFamily="66" charset="0"/>
                <a:cs typeface="Times New Roman"/>
              </a:rPr>
              <a:t>T is the temperature change in </a:t>
            </a:r>
            <a:r>
              <a:rPr lang="en-GB" sz="2800" baseline="30000" dirty="0" err="1" smtClean="0">
                <a:solidFill>
                  <a:schemeClr val="bg1"/>
                </a:solidFill>
                <a:latin typeface="Freestyle Script" panose="030804020302050B0404" pitchFamily="66" charset="0"/>
                <a:cs typeface="Times New Roman"/>
              </a:rPr>
              <a:t>o</a:t>
            </a:r>
            <a:r>
              <a:rPr lang="en-GB" sz="2800" dirty="0" err="1" smtClean="0">
                <a:solidFill>
                  <a:schemeClr val="bg1"/>
                </a:solidFill>
                <a:latin typeface="Freestyle Script" panose="030804020302050B0404" pitchFamily="66" charset="0"/>
                <a:cs typeface="Times New Roman"/>
              </a:rPr>
              <a:t>C</a:t>
            </a:r>
            <a:r>
              <a:rPr lang="en-GB" sz="2800" dirty="0" smtClean="0">
                <a:solidFill>
                  <a:schemeClr val="bg1"/>
                </a:solidFill>
                <a:latin typeface="Freestyle Script" panose="030804020302050B0404" pitchFamily="66" charset="0"/>
                <a:cs typeface="Times New Roman"/>
              </a:rPr>
              <a:t> (or in K)</a:t>
            </a:r>
            <a:endParaRPr lang="en-GB" sz="2800" dirty="0">
              <a:solidFill>
                <a:schemeClr val="bg1"/>
              </a:solidFill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05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4320480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Thermal (heat) capacity</a:t>
            </a:r>
            <a:endParaRPr lang="en-GB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268760"/>
            <a:ext cx="2880320" cy="72008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equation</a:t>
            </a:r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1840" y="144413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(just what you wanted!)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96752"/>
            <a:ext cx="3497503" cy="214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46" y="2762421"/>
            <a:ext cx="1736204" cy="1333157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1763688" y="1997328"/>
            <a:ext cx="3672408" cy="2295768"/>
          </a:xfrm>
          <a:prstGeom prst="cloudCallout">
            <a:avLst>
              <a:gd name="adj1" fmla="val -61678"/>
              <a:gd name="adj2" fmla="val -14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How much energy needs to be transferred to raise the temperature of 2kg of water from 20</a:t>
            </a:r>
            <a:r>
              <a:rPr lang="en-GB" baseline="30000" dirty="0" smtClean="0"/>
              <a:t>o</a:t>
            </a:r>
            <a:r>
              <a:rPr lang="en-GB" dirty="0" smtClean="0"/>
              <a:t>C to 30</a:t>
            </a:r>
            <a:r>
              <a:rPr lang="en-GB" baseline="30000" dirty="0" smtClean="0"/>
              <a:t>o</a:t>
            </a:r>
            <a:r>
              <a:rPr lang="en-GB" dirty="0" smtClean="0"/>
              <a:t>C?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076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4320480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Thermal (heat) capacity</a:t>
            </a:r>
            <a:endParaRPr lang="en-GB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268760"/>
            <a:ext cx="2880320" cy="72008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equation</a:t>
            </a:r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1840" y="144413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(just what you wanted!)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96752"/>
            <a:ext cx="3497503" cy="214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46" y="2762421"/>
            <a:ext cx="1736204" cy="1333157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1763688" y="1997328"/>
            <a:ext cx="3672408" cy="2295768"/>
          </a:xfrm>
          <a:prstGeom prst="cloudCallout">
            <a:avLst>
              <a:gd name="adj1" fmla="val -61678"/>
              <a:gd name="adj2" fmla="val -14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How much energy needs to be transferred to raise the temperature of 2kg of water from 20</a:t>
            </a:r>
            <a:r>
              <a:rPr lang="en-GB" baseline="30000" dirty="0" smtClean="0"/>
              <a:t>o</a:t>
            </a:r>
            <a:r>
              <a:rPr lang="en-GB" dirty="0" smtClean="0"/>
              <a:t>C to 30</a:t>
            </a:r>
            <a:r>
              <a:rPr lang="en-GB" baseline="30000" dirty="0" smtClean="0"/>
              <a:t>o</a:t>
            </a:r>
            <a:r>
              <a:rPr lang="en-GB" dirty="0" smtClean="0"/>
              <a:t>C?</a:t>
            </a:r>
            <a:endParaRPr lang="en-GB" dirty="0"/>
          </a:p>
        </p:txBody>
      </p:sp>
      <p:sp>
        <p:nvSpPr>
          <p:cNvPr id="8" name="Bent Arrow 7"/>
          <p:cNvSpPr/>
          <p:nvPr/>
        </p:nvSpPr>
        <p:spPr>
          <a:xfrm rot="10800000">
            <a:off x="5652120" y="2300931"/>
            <a:ext cx="1820759" cy="3033650"/>
          </a:xfrm>
          <a:prstGeom prst="ben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4437112"/>
            <a:ext cx="5040560" cy="2031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Energy transferred = mass  x  SHC  x  temp. change</a:t>
            </a:r>
          </a:p>
          <a:p>
            <a:pPr algn="ctr"/>
            <a:endParaRPr lang="en-GB" dirty="0">
              <a:solidFill>
                <a:srgbClr val="FF0000"/>
              </a:solidFill>
            </a:endParaRPr>
          </a:p>
          <a:p>
            <a:pPr algn="ctr"/>
            <a:r>
              <a:rPr lang="en-GB" dirty="0" smtClean="0">
                <a:solidFill>
                  <a:srgbClr val="FF0000"/>
                </a:solidFill>
              </a:rPr>
              <a:t>=  2  x  4181  x  (30 – 20)</a:t>
            </a:r>
          </a:p>
          <a:p>
            <a:pPr algn="ctr"/>
            <a:endParaRPr lang="en-GB" dirty="0">
              <a:solidFill>
                <a:srgbClr val="FF0000"/>
              </a:solidFill>
            </a:endParaRPr>
          </a:p>
          <a:p>
            <a:pPr algn="ctr"/>
            <a:r>
              <a:rPr lang="en-GB" dirty="0" smtClean="0">
                <a:solidFill>
                  <a:srgbClr val="FF0000"/>
                </a:solidFill>
              </a:rPr>
              <a:t>=  2  x  4181  x  10</a:t>
            </a:r>
          </a:p>
          <a:p>
            <a:pPr algn="ctr"/>
            <a:endParaRPr lang="en-GB" dirty="0">
              <a:solidFill>
                <a:srgbClr val="FF0000"/>
              </a:solidFill>
            </a:endParaRPr>
          </a:p>
          <a:p>
            <a:pPr algn="ctr"/>
            <a:r>
              <a:rPr lang="en-GB" dirty="0" smtClean="0">
                <a:solidFill>
                  <a:srgbClr val="FF0000"/>
                </a:solidFill>
              </a:rPr>
              <a:t>=  83,620 J      =  83.62 kJ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77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4320480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Thermal (heat) capacity</a:t>
            </a:r>
            <a:endParaRPr lang="en-GB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4624"/>
            <a:ext cx="3672408" cy="33843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56176" y="1340768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So what’s this ‘thermal capacity’ bit?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01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4320480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Thermal (heat) capacity</a:t>
            </a:r>
            <a:endParaRPr lang="en-GB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4624"/>
            <a:ext cx="3672408" cy="33843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56176" y="1340768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So what’s this ‘thermal capacity’ bit?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940932"/>
            <a:ext cx="482453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Thermal capacity = mass  x  SHC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50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4320480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Thermal (heat) capacity</a:t>
            </a:r>
            <a:endParaRPr lang="en-GB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4624"/>
            <a:ext cx="3672408" cy="33843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56176" y="1340768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So what’s this ‘thermal capacity’ bit?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940932"/>
            <a:ext cx="482453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Thermal capacity = mass  x  SHC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4005064"/>
            <a:ext cx="4176464" cy="193899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>
                <a:latin typeface="Comic Sans MS" panose="030F0702030302020204" pitchFamily="66" charset="0"/>
              </a:rPr>
              <a:t>e</a:t>
            </a:r>
            <a:r>
              <a:rPr lang="en-GB" sz="2000" dirty="0" err="1" smtClean="0">
                <a:latin typeface="Comic Sans MS" panose="030F0702030302020204" pitchFamily="66" charset="0"/>
              </a:rPr>
              <a:t>g</a:t>
            </a:r>
            <a:r>
              <a:rPr lang="en-GB" sz="2000" dirty="0" smtClean="0">
                <a:latin typeface="Comic Sans MS" panose="030F0702030302020204" pitchFamily="66" charset="0"/>
              </a:rPr>
              <a:t>.  If there is 3kg of water in a kettle:</a:t>
            </a:r>
          </a:p>
          <a:p>
            <a:pPr algn="ctr"/>
            <a:endParaRPr lang="en-GB" sz="2000" dirty="0">
              <a:latin typeface="Comic Sans MS" panose="030F0702030302020204" pitchFamily="66" charset="0"/>
            </a:endParaRPr>
          </a:p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Thermal capacity  =  3  x  4181</a:t>
            </a:r>
          </a:p>
          <a:p>
            <a:pPr algn="ctr"/>
            <a:endParaRPr lang="en-GB" sz="2000" dirty="0">
              <a:latin typeface="Comic Sans MS" panose="030F0702030302020204" pitchFamily="66" charset="0"/>
            </a:endParaRPr>
          </a:p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=  12,543 J/</a:t>
            </a:r>
            <a:r>
              <a:rPr lang="en-GB" sz="2000" baseline="30000" dirty="0" err="1" smtClean="0">
                <a:latin typeface="Comic Sans MS" panose="030F0702030302020204" pitchFamily="66" charset="0"/>
              </a:rPr>
              <a:t>o</a:t>
            </a:r>
            <a:r>
              <a:rPr lang="en-GB" sz="2000" dirty="0" err="1" smtClean="0">
                <a:latin typeface="Comic Sans MS" panose="030F0702030302020204" pitchFamily="66" charset="0"/>
              </a:rPr>
              <a:t>C</a:t>
            </a:r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46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4320480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Thermal (heat) capacity</a:t>
            </a:r>
            <a:endParaRPr lang="en-GB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4624"/>
            <a:ext cx="3672408" cy="33843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56176" y="1340768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So what’s this ‘thermal capacity’ bit?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940932"/>
            <a:ext cx="482453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Thermal capacity = mass  x  SHC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4005064"/>
            <a:ext cx="4176464" cy="193899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>
                <a:latin typeface="Comic Sans MS" panose="030F0702030302020204" pitchFamily="66" charset="0"/>
              </a:rPr>
              <a:t>e</a:t>
            </a:r>
            <a:r>
              <a:rPr lang="en-GB" sz="2000" dirty="0" err="1" smtClean="0">
                <a:latin typeface="Comic Sans MS" panose="030F0702030302020204" pitchFamily="66" charset="0"/>
              </a:rPr>
              <a:t>g</a:t>
            </a:r>
            <a:r>
              <a:rPr lang="en-GB" sz="2000" dirty="0" smtClean="0">
                <a:latin typeface="Comic Sans MS" panose="030F0702030302020204" pitchFamily="66" charset="0"/>
              </a:rPr>
              <a:t>.  If there is 3kg of water in a kettle:</a:t>
            </a:r>
          </a:p>
          <a:p>
            <a:pPr algn="ctr"/>
            <a:endParaRPr lang="en-GB" sz="2000" dirty="0">
              <a:latin typeface="Comic Sans MS" panose="030F0702030302020204" pitchFamily="66" charset="0"/>
            </a:endParaRPr>
          </a:p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Thermal capacity  =  3  x  4181</a:t>
            </a:r>
          </a:p>
          <a:p>
            <a:pPr algn="ctr"/>
            <a:endParaRPr lang="en-GB" sz="2000" dirty="0">
              <a:latin typeface="Comic Sans MS" panose="030F0702030302020204" pitchFamily="66" charset="0"/>
            </a:endParaRPr>
          </a:p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=  12,543 J/</a:t>
            </a:r>
            <a:r>
              <a:rPr lang="en-GB" sz="2000" baseline="30000" dirty="0" err="1" smtClean="0">
                <a:latin typeface="Comic Sans MS" panose="030F0702030302020204" pitchFamily="66" charset="0"/>
              </a:rPr>
              <a:t>o</a:t>
            </a:r>
            <a:r>
              <a:rPr lang="en-GB" sz="2000" dirty="0" err="1" smtClean="0">
                <a:latin typeface="Comic Sans MS" panose="030F0702030302020204" pitchFamily="66" charset="0"/>
              </a:rPr>
              <a:t>C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8" name="Left Arrow Callout 7"/>
          <p:cNvSpPr/>
          <p:nvPr/>
        </p:nvSpPr>
        <p:spPr>
          <a:xfrm>
            <a:off x="4643558" y="3429000"/>
            <a:ext cx="4032898" cy="324036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This means that for every 1</a:t>
            </a:r>
            <a:r>
              <a:rPr lang="en-GB" sz="2400" baseline="30000" dirty="0" smtClean="0">
                <a:latin typeface="Comic Sans MS" panose="030F0702030302020204" pitchFamily="66" charset="0"/>
              </a:rPr>
              <a:t>o</a:t>
            </a:r>
            <a:r>
              <a:rPr lang="en-GB" sz="2400" dirty="0" smtClean="0">
                <a:latin typeface="Comic Sans MS" panose="030F0702030302020204" pitchFamily="66" charset="0"/>
              </a:rPr>
              <a:t>C rise in temperature of the water in the kettle, 12,543 J of energy need to be supplied.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61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ed Rectangle 1"/>
          <p:cNvSpPr/>
          <p:nvPr/>
        </p:nvSpPr>
        <p:spPr>
          <a:xfrm>
            <a:off x="719572" y="548680"/>
            <a:ext cx="7704856" cy="5760640"/>
          </a:xfrm>
          <a:prstGeom prst="round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4572000" y="548680"/>
            <a:ext cx="3852428" cy="93610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LEARNING OBJECTIVES</a:t>
            </a:r>
            <a:endParaRPr lang="en-GB" sz="2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691156"/>
              </p:ext>
            </p:extLst>
          </p:nvPr>
        </p:nvGraphicFramePr>
        <p:xfrm>
          <a:off x="1043608" y="1484784"/>
          <a:ext cx="7128792" cy="445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8392"/>
                <a:gridCol w="3600400"/>
              </a:tblGrid>
              <a:tr h="4392488">
                <a:tc>
                  <a:txBody>
                    <a:bodyPr/>
                    <a:lstStyle/>
                    <a:p>
                      <a:endParaRPr lang="en-GB" sz="130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2.2.3 Thermal capacity (heat capacity) Core • Relate a rise in the temperature of a body to an increase in its internal energy • Show an understanding of what is meant by the thermal capacity of a body</a:t>
                      </a:r>
                    </a:p>
                    <a:p>
                      <a:endParaRPr lang="en-GB" sz="130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2.2.4 Melting and boiling </a:t>
                      </a:r>
                    </a:p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Core • Describe melting and boiling in terms of energy input without a change in temperature • State the meaning of melting point and boiling point • Describe condensation and solidification in terms of molecules</a:t>
                      </a:r>
                    </a:p>
                    <a:p>
                      <a:endParaRPr lang="en-GB" sz="130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Supplement • Give a simple molecular account of an increase in internal energy • Recall and use the equation thermal capacity = mc • Define specific heat capacity • Describe an experiment to measure the specific heat capacity of a substance • Recall and use the equation change in energy = </a:t>
                      </a:r>
                      <a:r>
                        <a:rPr lang="en-GB" sz="1300" b="0" dirty="0" err="1" smtClean="0">
                          <a:latin typeface="Comic Sans MS" panose="030F0702030302020204" pitchFamily="66" charset="0"/>
                        </a:rPr>
                        <a:t>mc∆T</a:t>
                      </a:r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Supplement • Distinguish between boiling and evaporation</a:t>
                      </a:r>
                    </a:p>
                    <a:p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• Use the terms latent heat of vaporisation and latent heat of fusion and give a molecular interpretation of latent heat • Define specific latent heat • Describe an experiment to measure specific latent heats for steam and for ice • Recall and use the equation energy = ml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001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576064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Measuring specific heat capacity</a:t>
            </a:r>
            <a:endParaRPr lang="en-GB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05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576064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Measuring specific heat capacity</a:t>
            </a:r>
            <a:endParaRPr lang="en-GB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57350" y="5062565"/>
            <a:ext cx="58293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http://www.schoolphysics.co.uk/age16-19/Thermal%20physics/Heat%20energy/text/Specific_heat_capacity_measurement/index.html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28184" y="724054"/>
            <a:ext cx="273630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Energy  =  power  x  time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1484784"/>
            <a:ext cx="1440160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Apparatus for determining the SHC of a solid,  </a:t>
            </a:r>
            <a:r>
              <a:rPr lang="en-GB" sz="1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eg</a:t>
            </a:r>
            <a:r>
              <a:rPr lang="en-GB" sz="1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 Aluminium </a:t>
            </a:r>
            <a:endParaRPr lang="en-GB" sz="1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05424" y="1484784"/>
            <a:ext cx="1440160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Apparatus for determining the SHC of a liquid,  </a:t>
            </a:r>
            <a:r>
              <a:rPr lang="en-GB" sz="1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eg</a:t>
            </a:r>
            <a:r>
              <a:rPr lang="en-GB" sz="1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 Water  </a:t>
            </a:r>
            <a:endParaRPr lang="en-GB" sz="1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8" y="1484784"/>
            <a:ext cx="5800725" cy="34777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09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576064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Measuring specific heat capacity</a:t>
            </a:r>
            <a:endParaRPr lang="en-GB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53395" y="4656386"/>
            <a:ext cx="2917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http://www.schoolphysics.co.uk/age16-19/Thermal%20physics/Heat%20energy/text/Specific_heat_capacity_measurement/index.html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28184" y="724054"/>
            <a:ext cx="273630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Energy  =  power  x  time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605424" y="1484784"/>
            <a:ext cx="1440160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Apparatus for determining the SHC of a liquid,  </a:t>
            </a:r>
            <a:r>
              <a:rPr lang="en-GB" sz="1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eg</a:t>
            </a:r>
            <a:r>
              <a:rPr lang="en-GB" sz="1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 Water  </a:t>
            </a:r>
            <a:endParaRPr lang="en-GB" sz="1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122" y="1484784"/>
            <a:ext cx="2886075" cy="3162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576" y="1484784"/>
            <a:ext cx="3384376" cy="25853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Beaker contains 0.75 kg of water.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Immersion heater (200W) switched on for 200 seconds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Temperature of the water rises by 12.5</a:t>
            </a:r>
            <a:r>
              <a:rPr lang="en-GB" baseline="30000" dirty="0" smtClean="0">
                <a:latin typeface="Comic Sans MS" panose="030F0702030302020204" pitchFamily="66" charset="0"/>
              </a:rPr>
              <a:t>o</a:t>
            </a:r>
            <a:r>
              <a:rPr lang="en-GB" dirty="0" smtClean="0">
                <a:latin typeface="Comic Sans MS" panose="030F0702030302020204" pitchFamily="66" charset="0"/>
              </a:rPr>
              <a:t>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Calculate the SHC of water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37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576064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Measuring specific heat capacity</a:t>
            </a:r>
            <a:endParaRPr lang="en-GB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53395" y="4656386"/>
            <a:ext cx="2917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http://www.schoolphysics.co.uk/age16-19/Thermal%20physics/Heat%20energy/text/Specific_heat_capacity_measurement/index.html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28184" y="724054"/>
            <a:ext cx="273630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Energy  =  power  x  time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605424" y="1484784"/>
            <a:ext cx="1440160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Apparatus for determining the SHC of a liquid,  </a:t>
            </a:r>
            <a:r>
              <a:rPr lang="en-GB" sz="1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eg</a:t>
            </a:r>
            <a:r>
              <a:rPr lang="en-GB" sz="1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 Water  </a:t>
            </a:r>
            <a:endParaRPr lang="en-GB" sz="1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122" y="1484784"/>
            <a:ext cx="2886075" cy="3162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576" y="1484784"/>
            <a:ext cx="3384376" cy="25853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Beaker contains 0.75 kg of water.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Immersion heater (200W) switched on for 200 seconds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Temperature of the water rises by 12.5</a:t>
            </a:r>
            <a:r>
              <a:rPr lang="en-GB" baseline="30000" dirty="0" smtClean="0">
                <a:latin typeface="Comic Sans MS" panose="030F0702030302020204" pitchFamily="66" charset="0"/>
              </a:rPr>
              <a:t>o</a:t>
            </a:r>
            <a:r>
              <a:rPr lang="en-GB" dirty="0" smtClean="0">
                <a:latin typeface="Comic Sans MS" panose="030F0702030302020204" pitchFamily="66" charset="0"/>
              </a:rPr>
              <a:t>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Calculate the SHC of water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76" y="4199659"/>
            <a:ext cx="3384376" cy="2253677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3">
                    <a:lumMod val="50000"/>
                  </a:schemeClr>
                </a:solidFill>
              </a:rPr>
              <a:t>Energy transferred = power x time</a:t>
            </a:r>
          </a:p>
          <a:p>
            <a:pPr algn="ctr"/>
            <a:r>
              <a:rPr lang="en-GB" dirty="0" smtClean="0">
                <a:solidFill>
                  <a:schemeClr val="accent3">
                    <a:lumMod val="50000"/>
                  </a:schemeClr>
                </a:solidFill>
              </a:rPr>
              <a:t>=  200  x  200  =  40,000J</a:t>
            </a:r>
          </a:p>
          <a:p>
            <a:pPr algn="ctr"/>
            <a:endParaRPr lang="en-GB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en-GB" dirty="0" smtClean="0">
                <a:solidFill>
                  <a:schemeClr val="accent3">
                    <a:lumMod val="50000"/>
                  </a:schemeClr>
                </a:solidFill>
              </a:rPr>
              <a:t>=  0.75  x  c  x  12.5</a:t>
            </a:r>
          </a:p>
          <a:p>
            <a:pPr algn="ctr"/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c</a:t>
            </a:r>
            <a:r>
              <a:rPr lang="en-GB" dirty="0" smtClean="0">
                <a:solidFill>
                  <a:schemeClr val="accent3">
                    <a:lumMod val="50000"/>
                  </a:schemeClr>
                </a:solidFill>
              </a:rPr>
              <a:t>  =  40 000 / (0.75 x 12.5)</a:t>
            </a:r>
          </a:p>
          <a:p>
            <a:pPr algn="ctr"/>
            <a:endParaRPr lang="en-GB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en-GB" dirty="0" smtClean="0">
                <a:solidFill>
                  <a:schemeClr val="accent3">
                    <a:lumMod val="50000"/>
                  </a:schemeClr>
                </a:solidFill>
              </a:rPr>
              <a:t>SHC of water  =  4267 J(</a:t>
            </a:r>
            <a:r>
              <a:rPr lang="en-GB" dirty="0" err="1" smtClean="0">
                <a:solidFill>
                  <a:schemeClr val="accent3">
                    <a:lumMod val="50000"/>
                  </a:schemeClr>
                </a:solidFill>
              </a:rPr>
              <a:t>kg</a:t>
            </a:r>
            <a:r>
              <a:rPr lang="en-GB" baseline="30000" dirty="0" err="1" smtClean="0">
                <a:solidFill>
                  <a:schemeClr val="accent3">
                    <a:lumMod val="50000"/>
                  </a:schemeClr>
                </a:solidFill>
              </a:rPr>
              <a:t>o</a:t>
            </a:r>
            <a:r>
              <a:rPr lang="en-GB" dirty="0" err="1" smtClean="0">
                <a:solidFill>
                  <a:schemeClr val="accent3">
                    <a:lumMod val="50000"/>
                  </a:schemeClr>
                </a:solidFill>
              </a:rPr>
              <a:t>C</a:t>
            </a:r>
            <a:r>
              <a:rPr lang="en-GB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en-GB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en-GB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87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576064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Measuring specific heat capacity</a:t>
            </a:r>
            <a:endParaRPr lang="en-GB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53395" y="4656386"/>
            <a:ext cx="2917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http://www.schoolphysics.co.uk/age16-19/Thermal%20physics/Heat%20energy/text/Specific_heat_capacity_measurement/index.html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28184" y="724054"/>
            <a:ext cx="273630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Energy  =  power  x  time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605424" y="1484784"/>
            <a:ext cx="1440160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Apparatus for determining the SHC of a liquid,  </a:t>
            </a:r>
            <a:r>
              <a:rPr lang="en-GB" sz="1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eg</a:t>
            </a:r>
            <a:r>
              <a:rPr lang="en-GB" sz="1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 Water  </a:t>
            </a:r>
            <a:endParaRPr lang="en-GB" sz="1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122" y="1484784"/>
            <a:ext cx="2886075" cy="3162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576" y="1484784"/>
            <a:ext cx="3384376" cy="25853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Beaker contains 0.75 kg of water.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Immersion heater (200W) switched on for 200 seconds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Temperature of the water rises by 12.5</a:t>
            </a:r>
            <a:r>
              <a:rPr lang="en-GB" baseline="30000" dirty="0" smtClean="0">
                <a:latin typeface="Comic Sans MS" panose="030F0702030302020204" pitchFamily="66" charset="0"/>
              </a:rPr>
              <a:t>o</a:t>
            </a:r>
            <a:r>
              <a:rPr lang="en-GB" dirty="0" smtClean="0">
                <a:latin typeface="Comic Sans MS" panose="030F0702030302020204" pitchFamily="66" charset="0"/>
              </a:rPr>
              <a:t>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Calculate the SHC of water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76" y="4199659"/>
            <a:ext cx="3384376" cy="2253677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3">
                    <a:lumMod val="50000"/>
                  </a:schemeClr>
                </a:solidFill>
              </a:rPr>
              <a:t>Energy transferred = power x time</a:t>
            </a:r>
          </a:p>
          <a:p>
            <a:pPr algn="ctr"/>
            <a:r>
              <a:rPr lang="en-GB" dirty="0" smtClean="0">
                <a:solidFill>
                  <a:schemeClr val="accent3">
                    <a:lumMod val="50000"/>
                  </a:schemeClr>
                </a:solidFill>
              </a:rPr>
              <a:t>=  200  x  200  =  40,000J</a:t>
            </a:r>
          </a:p>
          <a:p>
            <a:pPr algn="ctr"/>
            <a:endParaRPr lang="en-GB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en-GB" dirty="0" smtClean="0">
                <a:solidFill>
                  <a:schemeClr val="accent3">
                    <a:lumMod val="50000"/>
                  </a:schemeClr>
                </a:solidFill>
              </a:rPr>
              <a:t>=  0.75  x  c  x  12.5</a:t>
            </a:r>
          </a:p>
          <a:p>
            <a:pPr algn="ctr"/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c</a:t>
            </a:r>
            <a:r>
              <a:rPr lang="en-GB" dirty="0" smtClean="0">
                <a:solidFill>
                  <a:schemeClr val="accent3">
                    <a:lumMod val="50000"/>
                  </a:schemeClr>
                </a:solidFill>
              </a:rPr>
              <a:t>  =  40 000 / (0.75 x 12.5)</a:t>
            </a:r>
          </a:p>
          <a:p>
            <a:pPr algn="ctr"/>
            <a:endParaRPr lang="en-GB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en-GB" dirty="0" smtClean="0">
                <a:solidFill>
                  <a:schemeClr val="accent3">
                    <a:lumMod val="50000"/>
                  </a:schemeClr>
                </a:solidFill>
              </a:rPr>
              <a:t>SHC of water  =  4267 J(</a:t>
            </a:r>
            <a:r>
              <a:rPr lang="en-GB" dirty="0" err="1" smtClean="0">
                <a:solidFill>
                  <a:schemeClr val="accent3">
                    <a:lumMod val="50000"/>
                  </a:schemeClr>
                </a:solidFill>
              </a:rPr>
              <a:t>kg</a:t>
            </a:r>
            <a:r>
              <a:rPr lang="en-GB" baseline="30000" dirty="0" err="1" smtClean="0">
                <a:solidFill>
                  <a:schemeClr val="accent3">
                    <a:lumMod val="50000"/>
                  </a:schemeClr>
                </a:solidFill>
              </a:rPr>
              <a:t>o</a:t>
            </a:r>
            <a:r>
              <a:rPr lang="en-GB" dirty="0" err="1" smtClean="0">
                <a:solidFill>
                  <a:schemeClr val="accent3">
                    <a:lumMod val="50000"/>
                  </a:schemeClr>
                </a:solidFill>
              </a:rPr>
              <a:t>C</a:t>
            </a:r>
            <a:r>
              <a:rPr lang="en-GB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en-GB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en-GB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44008" y="5157192"/>
            <a:ext cx="4320480" cy="158417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Actual value for the SHC of water is 4181 J / </a:t>
            </a:r>
            <a:r>
              <a:rPr lang="en-GB" sz="2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kg</a:t>
            </a:r>
            <a:r>
              <a:rPr lang="en-GB" sz="2000" baseline="30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en-GB" sz="2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  The method described does not make any allowance for heat loss to the surroundings or the beaker.</a:t>
            </a:r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57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4320480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Thermal (heat) capacity</a:t>
            </a:r>
            <a:endParaRPr lang="en-GB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045" y="548680"/>
            <a:ext cx="4239435" cy="28120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268760"/>
            <a:ext cx="4104456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Using the high SHC of water: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Central heating system, water carries thermal energy from the boiler to the radiators.</a:t>
            </a:r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3648" y="2924944"/>
            <a:ext cx="1872208" cy="864096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10440" y="4941168"/>
            <a:ext cx="1224136" cy="1224136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Elbow Connector 8"/>
          <p:cNvCxnSpPr/>
          <p:nvPr/>
        </p:nvCxnSpPr>
        <p:spPr>
          <a:xfrm rot="5400000" flipH="1" flipV="1">
            <a:off x="569208" y="3825044"/>
            <a:ext cx="1518519" cy="726432"/>
          </a:xfrm>
          <a:prstGeom prst="bentConnector3">
            <a:avLst>
              <a:gd name="adj1" fmla="val 100075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771800" y="5301208"/>
            <a:ext cx="504056" cy="5040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M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5" name="Elbow Connector 14"/>
          <p:cNvCxnSpPr/>
          <p:nvPr/>
        </p:nvCxnSpPr>
        <p:spPr>
          <a:xfrm rot="16200000" flipH="1">
            <a:off x="2501770" y="4203086"/>
            <a:ext cx="2124236" cy="576064"/>
          </a:xfrm>
          <a:prstGeom prst="bentConnector3">
            <a:avLst>
              <a:gd name="adj1" fmla="val 157"/>
            </a:avLst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13" idx="6"/>
          </p:cNvCxnSpPr>
          <p:nvPr/>
        </p:nvCxnSpPr>
        <p:spPr>
          <a:xfrm flipH="1">
            <a:off x="3275856" y="5553236"/>
            <a:ext cx="57606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3" idx="2"/>
            <a:endCxn id="7" idx="3"/>
          </p:cNvCxnSpPr>
          <p:nvPr/>
        </p:nvCxnSpPr>
        <p:spPr>
          <a:xfrm flipH="1">
            <a:off x="1934576" y="5553236"/>
            <a:ext cx="837224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710440" y="3573016"/>
            <a:ext cx="0" cy="10081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074027" y="4275094"/>
            <a:ext cx="0" cy="102611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691684" y="2924944"/>
            <a:ext cx="0" cy="7920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145095" y="2941607"/>
            <a:ext cx="0" cy="7920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767833" y="2944084"/>
            <a:ext cx="0" cy="7920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411760" y="2941607"/>
            <a:ext cx="0" cy="7920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051720" y="2941607"/>
            <a:ext cx="0" cy="7920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 descr="http://www.clipartbest.com/cliparts/ace/MAA/aceMAAMc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33" y="5662270"/>
            <a:ext cx="612068" cy="49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27584" y="6165304"/>
            <a:ext cx="100811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Boiler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99692" y="3796143"/>
            <a:ext cx="111612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R</a:t>
            </a:r>
            <a:r>
              <a:rPr lang="en-GB" dirty="0" smtClean="0">
                <a:latin typeface="Comic Sans MS" panose="030F0702030302020204" pitchFamily="66" charset="0"/>
              </a:rPr>
              <a:t>adiator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519772" y="5805264"/>
            <a:ext cx="100811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Pump 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07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4320480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Thermal (heat) capacity</a:t>
            </a:r>
            <a:endParaRPr lang="en-GB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045" y="548680"/>
            <a:ext cx="4239435" cy="28120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268760"/>
            <a:ext cx="4104456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Using the high SHC of water: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Central heating system, water carries thermal energy from the boiler to the radiators.</a:t>
            </a:r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3648" y="2924944"/>
            <a:ext cx="1872208" cy="864096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10440" y="4941168"/>
            <a:ext cx="1224136" cy="1224136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Elbow Connector 8"/>
          <p:cNvCxnSpPr/>
          <p:nvPr/>
        </p:nvCxnSpPr>
        <p:spPr>
          <a:xfrm rot="5400000" flipH="1" flipV="1">
            <a:off x="569208" y="3825044"/>
            <a:ext cx="1518519" cy="726432"/>
          </a:xfrm>
          <a:prstGeom prst="bentConnector3">
            <a:avLst>
              <a:gd name="adj1" fmla="val 100075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771800" y="5301208"/>
            <a:ext cx="504056" cy="5040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M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5" name="Elbow Connector 14"/>
          <p:cNvCxnSpPr/>
          <p:nvPr/>
        </p:nvCxnSpPr>
        <p:spPr>
          <a:xfrm rot="16200000" flipH="1">
            <a:off x="2501770" y="4203086"/>
            <a:ext cx="2124236" cy="576064"/>
          </a:xfrm>
          <a:prstGeom prst="bentConnector3">
            <a:avLst>
              <a:gd name="adj1" fmla="val 157"/>
            </a:avLst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13" idx="6"/>
          </p:cNvCxnSpPr>
          <p:nvPr/>
        </p:nvCxnSpPr>
        <p:spPr>
          <a:xfrm flipH="1">
            <a:off x="3275856" y="5553236"/>
            <a:ext cx="57606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3" idx="2"/>
            <a:endCxn id="7" idx="3"/>
          </p:cNvCxnSpPr>
          <p:nvPr/>
        </p:nvCxnSpPr>
        <p:spPr>
          <a:xfrm flipH="1">
            <a:off x="1934576" y="5553236"/>
            <a:ext cx="837224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710440" y="3573016"/>
            <a:ext cx="0" cy="10081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074027" y="4275094"/>
            <a:ext cx="0" cy="102611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691684" y="2924944"/>
            <a:ext cx="0" cy="7920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145095" y="2941607"/>
            <a:ext cx="0" cy="7920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767833" y="2944084"/>
            <a:ext cx="0" cy="7920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411760" y="2941607"/>
            <a:ext cx="0" cy="7920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051720" y="2941607"/>
            <a:ext cx="0" cy="7920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 descr="http://www.clipartbest.com/cliparts/ace/MAA/aceMAAMc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33" y="5662270"/>
            <a:ext cx="612068" cy="49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27584" y="6165304"/>
            <a:ext cx="100811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Boiler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99692" y="3796143"/>
            <a:ext cx="111612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R</a:t>
            </a:r>
            <a:r>
              <a:rPr lang="en-GB" dirty="0" smtClean="0">
                <a:latin typeface="Comic Sans MS" panose="030F0702030302020204" pitchFamily="66" charset="0"/>
              </a:rPr>
              <a:t>adiator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519772" y="5805264"/>
            <a:ext cx="100811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Pump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20534" y="3526540"/>
            <a:ext cx="4104456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 car cooling systems, water carries unwanted heat energy from the engine to the radiator.</a:t>
            </a:r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914841"/>
            <a:ext cx="2822112" cy="18524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0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ed Rectangle 1"/>
          <p:cNvSpPr/>
          <p:nvPr/>
        </p:nvSpPr>
        <p:spPr>
          <a:xfrm>
            <a:off x="719572" y="548680"/>
            <a:ext cx="7704856" cy="5760640"/>
          </a:xfrm>
          <a:prstGeom prst="round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4572000" y="548680"/>
            <a:ext cx="3852428" cy="93610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LEARNING OBJECTIVES</a:t>
            </a:r>
            <a:endParaRPr lang="en-GB" sz="2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81815"/>
              </p:ext>
            </p:extLst>
          </p:nvPr>
        </p:nvGraphicFramePr>
        <p:xfrm>
          <a:off x="1043608" y="1484784"/>
          <a:ext cx="7128792" cy="445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8392"/>
                <a:gridCol w="3600400"/>
              </a:tblGrid>
              <a:tr h="4392488">
                <a:tc>
                  <a:txBody>
                    <a:bodyPr/>
                    <a:lstStyle/>
                    <a:p>
                      <a:endParaRPr lang="en-GB" sz="130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2.2.3 Thermal capacity (heat capacity) Core • Relate a rise in the temperature of a body to an increase in its internal energy • Show an understanding of what is meant by the thermal capacity of a body</a:t>
                      </a:r>
                    </a:p>
                    <a:p>
                      <a:endParaRPr lang="en-GB" sz="130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3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2.2.4 Melting and boiling </a:t>
                      </a:r>
                    </a:p>
                    <a:p>
                      <a:r>
                        <a:rPr lang="en-GB" sz="13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Core • Describe melting and boiling in terms of energy input without a change in temperature • State the meaning of melting point and boiling point • Describe condensation and solidification in terms of molecules</a:t>
                      </a:r>
                    </a:p>
                    <a:p>
                      <a:endParaRPr lang="en-GB" sz="130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Supplement • Give a simple molecular account of an increase in internal energy • Recall and use the equation thermal capacity = mc • Define specific heat capacity • Describe an experiment to measure the specific heat capacity of a substance • Recall and use the equation change in energy = </a:t>
                      </a:r>
                      <a:r>
                        <a:rPr lang="en-GB" sz="1300" b="0" dirty="0" err="1" smtClean="0">
                          <a:latin typeface="Comic Sans MS" panose="030F0702030302020204" pitchFamily="66" charset="0"/>
                        </a:rPr>
                        <a:t>mc∆T</a:t>
                      </a:r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3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Supplement • Distinguish between boiling and evaporation</a:t>
                      </a:r>
                    </a:p>
                    <a:p>
                      <a:r>
                        <a:rPr lang="en-GB" sz="13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• Use the terms latent heat of vaporisation and latent heat of fusion and give a molecular interpretation of latent heat • Define specific latent heat • Describe an experiment to measure specific latent heats for steam and for ice • Recall and use the equation energy = ml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972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4320480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Latent Heat</a:t>
            </a:r>
            <a:endParaRPr lang="en-GB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85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3200400" y="1905000"/>
            <a:ext cx="304800" cy="3657600"/>
          </a:xfrm>
          <a:prstGeom prst="upArrow">
            <a:avLst>
              <a:gd name="adj1" fmla="val 50000"/>
              <a:gd name="adj2" fmla="val 3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5181600" y="1905000"/>
            <a:ext cx="304800" cy="3657600"/>
          </a:xfrm>
          <a:prstGeom prst="downArrow">
            <a:avLst>
              <a:gd name="adj1" fmla="val 50000"/>
              <a:gd name="adj2" fmla="val 3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733800" y="5715000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/>
              <a:t>Solid 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3810000" y="3352800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/>
              <a:t>Liquid</a:t>
            </a:r>
            <a:r>
              <a:rPr lang="en-GB" altLang="en-US"/>
              <a:t> 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3810000" y="1828800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/>
              <a:t>Gas</a:t>
            </a:r>
            <a:r>
              <a:rPr lang="en-GB" altLang="en-US"/>
              <a:t> 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2613025" y="3657600"/>
            <a:ext cx="51117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9600"/>
              <a:t>{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914400" y="4343400"/>
            <a:ext cx="1752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3200"/>
              <a:t>melting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2590800" y="2057400"/>
            <a:ext cx="51117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9600"/>
              <a:t>{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457200" y="2514600"/>
            <a:ext cx="22860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/>
              <a:t>Boiling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altLang="en-US" sz="2800"/>
              <a:t>(evaporating)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5715000" y="2057400"/>
            <a:ext cx="6858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9600"/>
              <a:t>}</a:t>
            </a: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6477000" y="2667000"/>
            <a:ext cx="20558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800"/>
              <a:t>condensing</a:t>
            </a: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6400800" y="4343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5638800" y="3810000"/>
            <a:ext cx="769938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9600"/>
              <a:t>}</a:t>
            </a: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6324600" y="4495800"/>
            <a:ext cx="1981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/>
              <a:t>freezing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51520" y="260648"/>
            <a:ext cx="4320480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Latent Heat</a:t>
            </a:r>
            <a:endParaRPr lang="en-GB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21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4320480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Thermal (heat) capacity</a:t>
            </a:r>
            <a:endParaRPr lang="en-GB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28800"/>
            <a:ext cx="1941943" cy="1498352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3563888" y="1196752"/>
            <a:ext cx="5293725" cy="1656184"/>
          </a:xfrm>
          <a:prstGeom prst="wedgeEllipseCallout">
            <a:avLst>
              <a:gd name="adj1" fmla="val -83380"/>
              <a:gd name="adj2" fmla="val 166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What requires more energy to heat up by 1</a:t>
            </a:r>
            <a:r>
              <a:rPr lang="en-GB" sz="2800" baseline="30000" dirty="0" smtClean="0">
                <a:latin typeface="Comic Sans MS" panose="030F0702030302020204" pitchFamily="66" charset="0"/>
              </a:rPr>
              <a:t>o</a:t>
            </a:r>
            <a:r>
              <a:rPr lang="en-GB" sz="2800" dirty="0" smtClean="0">
                <a:latin typeface="Comic Sans MS" panose="030F0702030302020204" pitchFamily="66" charset="0"/>
              </a:rPr>
              <a:t>C?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66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3200400" y="1905000"/>
            <a:ext cx="304800" cy="3657600"/>
          </a:xfrm>
          <a:prstGeom prst="upArrow">
            <a:avLst>
              <a:gd name="adj1" fmla="val 50000"/>
              <a:gd name="adj2" fmla="val 3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5181600" y="1905000"/>
            <a:ext cx="304800" cy="3657600"/>
          </a:xfrm>
          <a:prstGeom prst="downArrow">
            <a:avLst>
              <a:gd name="adj1" fmla="val 50000"/>
              <a:gd name="adj2" fmla="val 3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733800" y="5715000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/>
              <a:t>Solid 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3810000" y="3352800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/>
              <a:t>Liquid</a:t>
            </a:r>
            <a:r>
              <a:rPr lang="en-GB" altLang="en-US"/>
              <a:t> 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3810000" y="1828800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/>
              <a:t>Gas</a:t>
            </a:r>
            <a:r>
              <a:rPr lang="en-GB" altLang="en-US"/>
              <a:t> 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2613025" y="3657600"/>
            <a:ext cx="51117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9600"/>
              <a:t>{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914400" y="4343400"/>
            <a:ext cx="1752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3200"/>
              <a:t>melting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2590800" y="2057400"/>
            <a:ext cx="51117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9600"/>
              <a:t>{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457200" y="2514600"/>
            <a:ext cx="22860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/>
              <a:t>Boiling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altLang="en-US" sz="2800"/>
              <a:t>(evaporating)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5715000" y="2057400"/>
            <a:ext cx="6858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9600"/>
              <a:t>}</a:t>
            </a: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6477000" y="2667000"/>
            <a:ext cx="20558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800"/>
              <a:t>condensing</a:t>
            </a: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6400800" y="4343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5638800" y="3810000"/>
            <a:ext cx="769938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9600"/>
              <a:t>}</a:t>
            </a: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6324600" y="4495800"/>
            <a:ext cx="1981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/>
              <a:t>freezing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51520" y="260648"/>
            <a:ext cx="4320480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Latent Heat</a:t>
            </a:r>
            <a:endParaRPr lang="en-GB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733800" y="1628800"/>
            <a:ext cx="1295400" cy="4680520"/>
          </a:xfrm>
          <a:prstGeom prst="roundRect">
            <a:avLst/>
          </a:prstGeom>
          <a:solidFill>
            <a:srgbClr val="FFFF00">
              <a:alpha val="5098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6023769" y="548680"/>
            <a:ext cx="2868711" cy="1799233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Water has three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phases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or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states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:</a:t>
            </a:r>
          </a:p>
          <a:p>
            <a:pPr algn="ctr"/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Solid (ice)</a:t>
            </a:r>
          </a:p>
          <a:p>
            <a:pPr algn="ctr"/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Liquid</a:t>
            </a:r>
          </a:p>
          <a:p>
            <a:pPr algn="ctr"/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Gas (steam, water vapour)</a:t>
            </a:r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Bent Arrow 3"/>
          <p:cNvSpPr/>
          <p:nvPr/>
        </p:nvSpPr>
        <p:spPr>
          <a:xfrm>
            <a:off x="4381500" y="1124744"/>
            <a:ext cx="1642269" cy="504056"/>
          </a:xfrm>
          <a:prstGeom prst="ben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74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4320480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Latent Heat</a:t>
            </a:r>
            <a:endParaRPr lang="en-GB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8" name="Picture 4" descr="http://www.clipartbest.com/cliparts/dir/MoB/dirMoBei9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55737"/>
            <a:ext cx="1895508" cy="208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lipartbest.com/cliparts/yTo/zro/yTozro4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525" y="1484784"/>
            <a:ext cx="2815862" cy="167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2651084" y="2060848"/>
            <a:ext cx="206493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220072" y="980728"/>
            <a:ext cx="360040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012160" y="764704"/>
            <a:ext cx="0" cy="5910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6516216" y="908720"/>
            <a:ext cx="288032" cy="44701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92080" y="47667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Thermal energy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890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4320480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Latent Heat</a:t>
            </a:r>
            <a:endParaRPr lang="en-GB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8" name="Picture 4" descr="http://www.clipartbest.com/cliparts/dir/MoB/dirMoBei9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55737"/>
            <a:ext cx="1895508" cy="208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lipartbest.com/cliparts/yTo/zro/yTozro4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525" y="1484784"/>
            <a:ext cx="2815862" cy="167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2651084" y="2060848"/>
            <a:ext cx="206493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220072" y="980728"/>
            <a:ext cx="360040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012160" y="764704"/>
            <a:ext cx="0" cy="5910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6516216" y="908720"/>
            <a:ext cx="288032" cy="44701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92080" y="47667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Thermal energy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17032"/>
            <a:ext cx="2520280" cy="26280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7704" y="645333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Time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4320480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Latent Heat</a:t>
            </a:r>
            <a:endParaRPr lang="en-GB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8" name="Picture 4" descr="http://www.clipartbest.com/cliparts/dir/MoB/dirMoBei9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55737"/>
            <a:ext cx="1895508" cy="208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lipartbest.com/cliparts/yTo/zro/yTozro4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525" y="1484784"/>
            <a:ext cx="2815862" cy="167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2651084" y="2060848"/>
            <a:ext cx="206493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220072" y="980728"/>
            <a:ext cx="360040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012160" y="764704"/>
            <a:ext cx="0" cy="5910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6516216" y="908720"/>
            <a:ext cx="288032" cy="44701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92080" y="47667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Thermal energy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17032"/>
            <a:ext cx="2520280" cy="26280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7704" y="645333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Time </a:t>
            </a:r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2267744" y="5031081"/>
            <a:ext cx="918199" cy="918199"/>
          </a:xfrm>
          <a:prstGeom prst="ellipse">
            <a:avLst/>
          </a:prstGeom>
          <a:solidFill>
            <a:srgbClr val="FFFF00">
              <a:alpha val="34902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986525" y="3645024"/>
            <a:ext cx="3833947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At this point the ice continues to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absorb energy</a:t>
            </a:r>
            <a:r>
              <a:rPr lang="en-GB" dirty="0" smtClean="0">
                <a:latin typeface="Comic Sans MS" panose="030F0702030302020204" pitchFamily="66" charset="0"/>
              </a:rPr>
              <a:t>, but it’s temperature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does not change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8" idx="1"/>
          </p:cNvCxnSpPr>
          <p:nvPr/>
        </p:nvCxnSpPr>
        <p:spPr>
          <a:xfrm flipH="1">
            <a:off x="2726843" y="4106689"/>
            <a:ext cx="2259682" cy="138349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98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4320480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Latent Heat</a:t>
            </a:r>
            <a:endParaRPr lang="en-GB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8" name="Picture 4" descr="http://www.clipartbest.com/cliparts/dir/MoB/dirMoBei9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55737"/>
            <a:ext cx="1895508" cy="208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lipartbest.com/cliparts/yTo/zro/yTozro4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525" y="1484784"/>
            <a:ext cx="2815862" cy="167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2651084" y="2060848"/>
            <a:ext cx="206493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220072" y="980728"/>
            <a:ext cx="360040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012160" y="764704"/>
            <a:ext cx="0" cy="5910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6516216" y="908720"/>
            <a:ext cx="288032" cy="44701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92080" y="47667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Thermal energy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17032"/>
            <a:ext cx="2520280" cy="26280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7704" y="645333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Time </a:t>
            </a:r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2267744" y="5031081"/>
            <a:ext cx="918199" cy="918199"/>
          </a:xfrm>
          <a:prstGeom prst="ellipse">
            <a:avLst/>
          </a:prstGeom>
          <a:solidFill>
            <a:srgbClr val="FFFF00">
              <a:alpha val="34902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986525" y="3645024"/>
            <a:ext cx="3833947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At this point the ice continues to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absorb energy</a:t>
            </a:r>
            <a:r>
              <a:rPr lang="en-GB" dirty="0" smtClean="0">
                <a:latin typeface="Comic Sans MS" panose="030F0702030302020204" pitchFamily="66" charset="0"/>
              </a:rPr>
              <a:t>, but it’s temperature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does not change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</a:p>
        </p:txBody>
      </p:sp>
      <p:cxnSp>
        <p:nvCxnSpPr>
          <p:cNvPr id="12" name="Straight Arrow Connector 11"/>
          <p:cNvCxnSpPr>
            <a:stCxn id="8" idx="1"/>
          </p:cNvCxnSpPr>
          <p:nvPr/>
        </p:nvCxnSpPr>
        <p:spPr>
          <a:xfrm flipH="1">
            <a:off x="2726843" y="4106689"/>
            <a:ext cx="2259682" cy="138349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96063" y="4725129"/>
            <a:ext cx="3896417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The energy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absorbed</a:t>
            </a:r>
            <a:r>
              <a:rPr lang="en-GB" dirty="0" smtClean="0">
                <a:latin typeface="Comic Sans MS" panose="030F0702030302020204" pitchFamily="66" charset="0"/>
              </a:rPr>
              <a:t> at this point is called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latent heat of fusion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- It is needed to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separate</a:t>
            </a:r>
            <a:r>
              <a:rPr lang="en-GB" dirty="0" smtClean="0">
                <a:latin typeface="Comic Sans MS" panose="030F0702030302020204" pitchFamily="66" charset="0"/>
              </a:rPr>
              <a:t> the particles so they can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form a liquid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918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4320480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Latent Heat</a:t>
            </a:r>
            <a:endParaRPr lang="en-GB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8" name="Picture 4" descr="http://www.clipartbest.com/cliparts/dir/MoB/dirMoBei9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55737"/>
            <a:ext cx="1895508" cy="208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lipartbest.com/cliparts/yTo/zro/yTozro4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525" y="1484784"/>
            <a:ext cx="2815862" cy="167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2651084" y="2060848"/>
            <a:ext cx="206493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220072" y="980728"/>
            <a:ext cx="360040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012160" y="764704"/>
            <a:ext cx="0" cy="5910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6516216" y="908720"/>
            <a:ext cx="288032" cy="44701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92080" y="47667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Thermal energy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17032"/>
            <a:ext cx="2520280" cy="26280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7704" y="645333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Time </a:t>
            </a:r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2267744" y="5031081"/>
            <a:ext cx="918199" cy="918199"/>
          </a:xfrm>
          <a:prstGeom prst="ellipse">
            <a:avLst/>
          </a:prstGeom>
          <a:solidFill>
            <a:srgbClr val="FFFF00">
              <a:alpha val="34902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986525" y="3645024"/>
            <a:ext cx="3833947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At this point the ice continues to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absorb energy</a:t>
            </a:r>
            <a:r>
              <a:rPr lang="en-GB" dirty="0" smtClean="0">
                <a:latin typeface="Comic Sans MS" panose="030F0702030302020204" pitchFamily="66" charset="0"/>
              </a:rPr>
              <a:t>, but it’s temperature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does not change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</a:p>
        </p:txBody>
      </p:sp>
      <p:cxnSp>
        <p:nvCxnSpPr>
          <p:cNvPr id="12" name="Straight Arrow Connector 11"/>
          <p:cNvCxnSpPr>
            <a:stCxn id="8" idx="1"/>
          </p:cNvCxnSpPr>
          <p:nvPr/>
        </p:nvCxnSpPr>
        <p:spPr>
          <a:xfrm flipH="1">
            <a:off x="2726843" y="4106689"/>
            <a:ext cx="2259682" cy="138349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96063" y="4725129"/>
            <a:ext cx="3896417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The energy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absorbed</a:t>
            </a:r>
            <a:r>
              <a:rPr lang="en-GB" dirty="0" smtClean="0">
                <a:latin typeface="Comic Sans MS" panose="030F0702030302020204" pitchFamily="66" charset="0"/>
              </a:rPr>
              <a:t> at this point is called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latent heat of fusion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- It is needed to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separate</a:t>
            </a:r>
            <a:r>
              <a:rPr lang="en-GB" dirty="0" smtClean="0">
                <a:latin typeface="Comic Sans MS" panose="030F0702030302020204" pitchFamily="66" charset="0"/>
              </a:rPr>
              <a:t> the particles so they can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form a liquid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00055" y="6021965"/>
            <a:ext cx="389641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The energy is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released again </a:t>
            </a:r>
            <a:r>
              <a:rPr lang="en-GB" dirty="0" smtClean="0">
                <a:latin typeface="Comic Sans MS" panose="030F0702030302020204" pitchFamily="66" charset="0"/>
              </a:rPr>
              <a:t>when a liquid changes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back</a:t>
            </a:r>
            <a:r>
              <a:rPr lang="en-GB" dirty="0" smtClean="0">
                <a:latin typeface="Comic Sans MS" panose="030F0702030302020204" pitchFamily="66" charset="0"/>
              </a:rPr>
              <a:t> to a solid.</a:t>
            </a:r>
          </a:p>
        </p:txBody>
      </p:sp>
    </p:spTree>
    <p:extLst>
      <p:ext uri="{BB962C8B-B14F-4D97-AF65-F5344CB8AC3E}">
        <p14:creationId xmlns:p14="http://schemas.microsoft.com/office/powerpoint/2010/main" val="339695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4320480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Latent Heat</a:t>
            </a:r>
            <a:endParaRPr lang="en-GB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 descr="http://www.clipartbest.com/cliparts/yTk/zrk/yTkzrkG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604134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1680" y="1988840"/>
            <a:ext cx="216024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The specific latent heat of fusion of ice is 330 000 J/kg</a:t>
            </a:r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52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4320480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Latent Heat</a:t>
            </a:r>
            <a:endParaRPr lang="en-GB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 descr="http://www.clipartbest.com/cliparts/yTk/zrk/yTkzrkG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604134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1680" y="1988840"/>
            <a:ext cx="216024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The specific latent heat of fusion of ice is 330 000 J/kg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238328"/>
            <a:ext cx="1619672" cy="1619672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4499992" y="4149080"/>
            <a:ext cx="3456384" cy="1368152"/>
          </a:xfrm>
          <a:prstGeom prst="wedgeRoundRectCallout">
            <a:avLst>
              <a:gd name="adj1" fmla="val 61075"/>
              <a:gd name="adj2" fmla="val 56872"/>
              <a:gd name="adj3" fmla="val 16667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This means that 330 000 joules of energy are transferred to change each kilogram of ice into water at the same temperature (0</a:t>
            </a:r>
            <a:r>
              <a:rPr lang="en-GB" baseline="30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o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C).</a:t>
            </a:r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812" y="5661247"/>
            <a:ext cx="972108" cy="10136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6372200" y="5517232"/>
            <a:ext cx="0" cy="7920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22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4320480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Latent Heat</a:t>
            </a:r>
            <a:endParaRPr lang="en-GB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 descr="http://www.clipartbest.com/cliparts/yTk/zrk/yTkzrkG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604134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1680" y="1988840"/>
            <a:ext cx="216024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The specific latent heat of fusion of ice is 330 000 J/kg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238328"/>
            <a:ext cx="1619672" cy="1619672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4499992" y="4149080"/>
            <a:ext cx="3456384" cy="1368152"/>
          </a:xfrm>
          <a:prstGeom prst="wedgeRoundRectCallout">
            <a:avLst>
              <a:gd name="adj1" fmla="val 61075"/>
              <a:gd name="adj2" fmla="val 56872"/>
              <a:gd name="adj3" fmla="val 16667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This means that 330 000 joules of energy are transferred to change each kilogram of ice into water at the same temperature (0</a:t>
            </a:r>
            <a:r>
              <a:rPr lang="en-GB" baseline="30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o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C).</a:t>
            </a:r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812" y="5661247"/>
            <a:ext cx="972108" cy="10136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6372200" y="5517232"/>
            <a:ext cx="0" cy="7920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7504" y="5134497"/>
            <a:ext cx="4320480" cy="1384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omic Sans MS" panose="030F0702030302020204" pitchFamily="66" charset="0"/>
              </a:rPr>
              <a:t>Equation:</a:t>
            </a:r>
          </a:p>
          <a:p>
            <a:endParaRPr lang="en-GB" sz="1400" dirty="0">
              <a:latin typeface="Comic Sans MS" panose="030F0702030302020204" pitchFamily="66" charset="0"/>
            </a:endParaRPr>
          </a:p>
          <a:p>
            <a:pPr algn="ctr"/>
            <a:r>
              <a:rPr lang="en-GB" sz="1400" dirty="0" smtClean="0">
                <a:latin typeface="Comic Sans MS" panose="030F0702030302020204" pitchFamily="66" charset="0"/>
              </a:rPr>
              <a:t>Energy transferred = mass x specific latent heat</a:t>
            </a:r>
          </a:p>
          <a:p>
            <a:pPr algn="ctr"/>
            <a:endParaRPr lang="en-GB" sz="1400" dirty="0">
              <a:latin typeface="Comic Sans MS" panose="030F0702030302020204" pitchFamily="66" charset="0"/>
            </a:endParaRPr>
          </a:p>
          <a:p>
            <a:pPr algn="ctr"/>
            <a:r>
              <a:rPr lang="en-GB" sz="1400" dirty="0" smtClean="0">
                <a:latin typeface="Comic Sans MS" panose="030F0702030302020204" pitchFamily="66" charset="0"/>
              </a:rPr>
              <a:t>E  =  mL</a:t>
            </a:r>
          </a:p>
          <a:p>
            <a:pPr algn="ctr"/>
            <a:endParaRPr lang="en-GB" sz="1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6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4320480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Latent Heat</a:t>
            </a:r>
            <a:endParaRPr lang="en-GB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 descr="http://www.clipartbest.com/cliparts/yTk/zrk/yTkzrkG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604134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1680" y="1988840"/>
            <a:ext cx="216024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The specific latent heat of fusion of ice is 330 000 J/kg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238328"/>
            <a:ext cx="1619672" cy="1619672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4499992" y="4149080"/>
            <a:ext cx="3456384" cy="1368152"/>
          </a:xfrm>
          <a:prstGeom prst="wedgeRoundRectCallout">
            <a:avLst>
              <a:gd name="adj1" fmla="val 61075"/>
              <a:gd name="adj2" fmla="val 56872"/>
              <a:gd name="adj3" fmla="val 16667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This means that 330 000 joules of energy are transferred to change each kilogram of ice into water at the same temperature (0</a:t>
            </a:r>
            <a:r>
              <a:rPr lang="en-GB" baseline="30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o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C).</a:t>
            </a:r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812" y="5661247"/>
            <a:ext cx="972108" cy="10136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6372200" y="5517232"/>
            <a:ext cx="0" cy="7920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7504" y="5134497"/>
            <a:ext cx="4320480" cy="1384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omic Sans MS" panose="030F0702030302020204" pitchFamily="66" charset="0"/>
              </a:rPr>
              <a:t>Equation:</a:t>
            </a:r>
          </a:p>
          <a:p>
            <a:endParaRPr lang="en-GB" sz="1400" dirty="0">
              <a:latin typeface="Comic Sans MS" panose="030F0702030302020204" pitchFamily="66" charset="0"/>
            </a:endParaRPr>
          </a:p>
          <a:p>
            <a:pPr algn="ctr"/>
            <a:r>
              <a:rPr lang="en-GB" sz="1400" dirty="0" smtClean="0">
                <a:latin typeface="Comic Sans MS" panose="030F0702030302020204" pitchFamily="66" charset="0"/>
              </a:rPr>
              <a:t>Energy transferred = mass x specific latent heat</a:t>
            </a:r>
          </a:p>
          <a:p>
            <a:pPr algn="ctr"/>
            <a:endParaRPr lang="en-GB" sz="1400" dirty="0">
              <a:latin typeface="Comic Sans MS" panose="030F0702030302020204" pitchFamily="66" charset="0"/>
            </a:endParaRPr>
          </a:p>
          <a:p>
            <a:pPr algn="ctr"/>
            <a:r>
              <a:rPr lang="en-GB" sz="1400" dirty="0" smtClean="0">
                <a:latin typeface="Comic Sans MS" panose="030F0702030302020204" pitchFamily="66" charset="0"/>
              </a:rPr>
              <a:t>E  =  mL</a:t>
            </a:r>
          </a:p>
          <a:p>
            <a:pPr algn="ctr"/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32040" y="548680"/>
            <a:ext cx="3744416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e</a:t>
            </a:r>
            <a:r>
              <a:rPr lang="en-GB" dirty="0" err="1" smtClean="0"/>
              <a:t>g</a:t>
            </a:r>
            <a:r>
              <a:rPr lang="en-GB" dirty="0" smtClean="0"/>
              <a:t>. If 3.5 kg of ice is melted (at 0</a:t>
            </a:r>
            <a:r>
              <a:rPr lang="en-GB" baseline="30000" dirty="0" smtClean="0"/>
              <a:t>o</a:t>
            </a:r>
            <a:r>
              <a:rPr lang="en-GB" dirty="0" smtClean="0"/>
              <a:t>C)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E  =  mL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Energy transferred  =  3.5  x 330 000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E  =  1 155 000 J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35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4320480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Thermal (heat) capacity</a:t>
            </a:r>
            <a:endParaRPr lang="en-GB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28800"/>
            <a:ext cx="1941943" cy="1498352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3563888" y="1196752"/>
            <a:ext cx="5293725" cy="1656184"/>
          </a:xfrm>
          <a:prstGeom prst="wedgeEllipseCallout">
            <a:avLst>
              <a:gd name="adj1" fmla="val -83380"/>
              <a:gd name="adj2" fmla="val 166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What requires more energy to heat up by 1</a:t>
            </a:r>
            <a:r>
              <a:rPr lang="en-GB" sz="2800" baseline="30000" dirty="0" smtClean="0">
                <a:latin typeface="Comic Sans MS" panose="030F0702030302020204" pitchFamily="66" charset="0"/>
              </a:rPr>
              <a:t>o</a:t>
            </a:r>
            <a:r>
              <a:rPr lang="en-GB" sz="2800" dirty="0" smtClean="0">
                <a:latin typeface="Comic Sans MS" panose="030F0702030302020204" pitchFamily="66" charset="0"/>
              </a:rPr>
              <a:t>C?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6" name="Can 5"/>
          <p:cNvSpPr/>
          <p:nvPr/>
        </p:nvSpPr>
        <p:spPr>
          <a:xfrm>
            <a:off x="1475656" y="3645024"/>
            <a:ext cx="1656184" cy="18002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 kg water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227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4320480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Latent Heat</a:t>
            </a:r>
            <a:endParaRPr lang="en-GB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19860"/>
            <a:ext cx="3600400" cy="269682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771800" y="1988840"/>
            <a:ext cx="1080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Measuring the specific latent heat of fusion of ice.</a:t>
            </a:r>
            <a:endParaRPr lang="en-GB" sz="105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60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4320480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Latent Heat</a:t>
            </a:r>
            <a:endParaRPr lang="en-GB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19860"/>
            <a:ext cx="3600400" cy="269682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771800" y="1988840"/>
            <a:ext cx="1080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Measuring the specific latent heat of fusion of ice.</a:t>
            </a:r>
            <a:endParaRPr lang="en-GB" sz="105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509" y="1219860"/>
            <a:ext cx="3600450" cy="45529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64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4320480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Latent Heat</a:t>
            </a:r>
            <a:endParaRPr lang="en-GB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19860"/>
            <a:ext cx="3600400" cy="269682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771800" y="1988840"/>
            <a:ext cx="1080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Measuring the specific latent heat of fusion of ice.</a:t>
            </a:r>
            <a:endParaRPr lang="en-GB" sz="105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509" y="1219860"/>
            <a:ext cx="3600450" cy="45529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4077072"/>
            <a:ext cx="4032448" cy="25853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100 W immersion heater switched on for 300 seconds.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Mass of water collected = 0.10kg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E  =  mL       L  =  E / m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E  =  100  x  300  =  30 000 J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L  =  30 000 / 0.10  = 300 000 J/kg 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9807" y="260648"/>
            <a:ext cx="3385915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Power  =  energy / time</a:t>
            </a:r>
          </a:p>
          <a:p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So,  energy = Power x time</a:t>
            </a:r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46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4320480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Latent Heat</a:t>
            </a:r>
            <a:endParaRPr lang="en-GB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19860"/>
            <a:ext cx="3600400" cy="269682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771800" y="1988840"/>
            <a:ext cx="1080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Measuring the specific latent heat of fusion of ice.</a:t>
            </a:r>
            <a:endParaRPr lang="en-GB" sz="105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509" y="1219860"/>
            <a:ext cx="3600450" cy="45529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4077072"/>
            <a:ext cx="4032448" cy="25853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100 W immersion heater switched on for 300 seconds.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Mass of water collected = 0.10kg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E  =  mL       L  =  E / m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E  =  100  x  300  =  30 000 J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L  =  30 000 / 0.10  = 300 000 J/kg 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9807" y="260648"/>
            <a:ext cx="3385915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Power  =  energy / time</a:t>
            </a:r>
          </a:p>
          <a:p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So,  energy = Power x time</a:t>
            </a:r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89254" y="5877272"/>
            <a:ext cx="360045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Only an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approximate</a:t>
            </a:r>
            <a:r>
              <a:rPr lang="en-GB" dirty="0" smtClean="0">
                <a:latin typeface="Comic Sans MS" panose="030F0702030302020204" pitchFamily="66" charset="0"/>
              </a:rPr>
              <a:t> figure for L as no allowance made for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heat loss </a:t>
            </a:r>
            <a:r>
              <a:rPr lang="en-GB" dirty="0" smtClean="0">
                <a:latin typeface="Comic Sans MS" panose="030F0702030302020204" pitchFamily="66" charset="0"/>
              </a:rPr>
              <a:t>to the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surroundings.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49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4320480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Latent </a:t>
            </a:r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Heat of Fusion</a:t>
            </a:r>
            <a:endParaRPr lang="en-GB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19860"/>
            <a:ext cx="3600400" cy="269682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771800" y="1988840"/>
            <a:ext cx="1080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Measuring the specific latent heat of fusion of ice.</a:t>
            </a:r>
            <a:endParaRPr lang="en-GB" sz="105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509" y="1219860"/>
            <a:ext cx="3600450" cy="45529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4077072"/>
            <a:ext cx="4032448" cy="25853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100 W immersion heater switched on for 300 seconds.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Mass of water collected = 0.10kg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E  =  mL       L  =  E / m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E  =  100  x  300  =  30 000 J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L  =  30 000 / 0.10  = 300 000 J/kg 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9807" y="260648"/>
            <a:ext cx="3385915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Power  =  energy / time</a:t>
            </a:r>
          </a:p>
          <a:p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So,  energy = Power x time</a:t>
            </a:r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89254" y="5877272"/>
            <a:ext cx="360045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Only an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approximate</a:t>
            </a:r>
            <a:r>
              <a:rPr lang="en-GB" dirty="0" smtClean="0">
                <a:latin typeface="Comic Sans MS" panose="030F0702030302020204" pitchFamily="66" charset="0"/>
              </a:rPr>
              <a:t> figure for L as no allowance made for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heat loss </a:t>
            </a:r>
            <a:r>
              <a:rPr lang="en-GB" dirty="0" smtClean="0">
                <a:latin typeface="Comic Sans MS" panose="030F0702030302020204" pitchFamily="66" charset="0"/>
              </a:rPr>
              <a:t>to the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surroundings.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AutoShape 2" descr="data:image/jpeg;base64,/9j/4AAQSkZJRgABAQAAAQABAAD/2wCEAAkGBhQGEBUIBxATEBAQEhcXDhQVFhcYEhohHRIYFxkSGxcXHDIeGBovGxUWHy8gJCcsLDg4FR8xNTwqNSgrLS4BCQoKDgwOGg8PGTQkHyUxLCozMiw0MCw0LiwvNSwsLDA1NCwsLCwxNSw1LywwKi8sNCw2LC8tLC0sLS8uMC0sLv/AABEIAOEA4QMBIgACEQEDEQH/xAAcAAEAAQUBAQAAAAAAAAAAAAAACAEEBQYHAwL/xAA/EAACAQIEBAIGBggGAwAAAAAAAQIDEQQFBiEHEjFBUWETFCIycYEVI0JSYpEWJEOCkqGxwQgzY8Lh8HKy0f/EABsBAQACAwEBAAAAAAAAAAAAAAAEBwECAwUG/8QAMREAAgEDAQUECwADAAAAAAAAAAECAwQRBRIhMVFhEyJBcQYUMoGRobHB0eHwM0JS/9oADAMBAAIRAxEAPwDuIAAAAAAAAAAAAAAAAAAAAAAAAAAAAAAAAAAAAHQ4vxD48/R9SWWaRUKsou1TESXNC/dU49Jf+TuvBPqOIO0Aik+KWcVJem9eqX8LUlH+Hlt/I6Xwq4x1s/xMch1JGLq1E/QVoxUbtRcnCcV7O6Ts426WtvckVLWvSjtVINLm00YUk+DOxAAjmQAAAAAAAAAAAAAAAAAAAAAAAAAAAAAAAAAfNSoqKdSo1GMU3Jt2SS3bbfRHxicTHBwliMTOMKcIuU5SaUUkruTb2SI5cU+Lk9YSeT5C5QwSdpy3U61u77xp+Ee/V9ktoxc2oxWWwX3FfjFLPnLItMyawzvGvWjtKr4wj4U/F/a+HXmeGwvod3vIrh8MqC8X3Z7FjaLoStUq1dZn4L/n9/TwIdSrtblwB1DgjoeeY4mOqMWnGhQ51hb/ALSbTg5r8EbtX8fgzXeG+gJ66xF6144KhJeszW3M+voIP7zXV9k/Fq8lsLhYYGEcNhYqFOnFRpxirRSSsopLorHl+kWrqpm0o8P9n1Xh7vE6UaeO8z1AB8WSAAAAAAAAAAAAAAAAAAAAAAAAAAAAAAAW+YZhTyqlLG4+cadKnHmqTk7RSPLOM4pZDRnmGZ1I0qNNXnJ/ySXVtvZJbu5GTiLxKrcQq3oKHNRwVOV6NK+7/wBWpbZy8F0V7K+7fSnTnVkoQWW/Aw3guuJvFOrruo8uy3mpYGEto9JVGntUqeXdR7dXd2tp9CgqCsuvdlaNFUVaPzZ6FlaNokbJdpV31H8ui+7+HWHUqbW5cAZvR2kautsUstwPswVpYmra8acb9fOb6Rj3+CbVhk2TVtRYiGV5VHnrVXtf3YrvUk+0Ut3+Su9iT+i9H0tFYWOXYL2pe9XqNe1Ulbeb8F2S7L83F1/WfV4u3ovvvi+S/L+RtSp53sv8jySlpzDwy3LIclKlG0V3fjJvvJu7b8y/AK7JYAAAAAAAAAAAAAAAAAAAAAAAAAAAAAAMbqDUNHS+HlmWa1FTpQ/ik+0Ir7Un2X9rnlqnVVDR+HlmWbT5YLaEVvOcrbU4LvL+S6uyVyL2s9a4jiHiPWca+SjBtUKKfsU1/um9ry/okku1ChUrzVOmstmG0lllxr3X9fiJXvO9LC039RRv7Me3PL702u/bou98HSpKiuWJWnTVJcsT6LO0jRqdhHalvm+L5dF/byFUqOXkD7oUJYuccNhIOpVqSUaUI7yk27JI85S5Fd/98jvvCHhp+jkPpvOofrtWP1cH+xi/s+VRr3n293718a1qysaezD/I+HTr+OYp09p9DNcNOHsND4fmr2njKyTxNRdF4UYfgX83v4JbmAVdKTnJyk8tk4AA1AAAAAAAAAAAAAAAAAAAAAAAAAAAAMDrHWVDROHePzOW7uqNNf5lSVvdiv6vovyPDXWvaGg8P61jnz1Z3WHop+3Uf+2K2vLt5tpOMOoNQ4jW+JlmecTu3tCK2hBX2pwXaP8APu7u5ItrardVFSpLLZhyUVlnrqrVWI19iXj8zlaCuqVNe5TV/civHpeXV/kizhBU1yx2QjHlVo9CpaWlaTSsIbt83xf2XQgzqOTBRvl3ZU3zhRw5esa30nmcf1ChLo/2019hf6a+0+/Txt11PUadhR7SXHwXN/jmYhByeDYODPDb1lw1RncPZXtYClJdfDEyX/p/F91nbSkYqC5YqyXRdipU9xcVLio6tR5bJ6SSwgADgZAAAAAAAAAAAAAAAAAAAAAAAAAAABqPELiLQ0FQ561qmJqJ+r0U93255fdgn3+S8rfiVxOo6CpejharjakfqKN9l29LUtuoeXV2su7Uasfjq2o68s0zipKrUqO8m+/gkukYpbJLYmWdnVvKqpUlv+SXNmspKKyz7zfN6+rcRLNc5qOc5/JJdoRX2Yrw/u2yiVtkOgLS03TKVhT2Yb2+L5/rkiFObkwAZDT+QVtVYmGU5Wr1Km8pP3acV71WXglf5tpLdol3VzTtaTq1HhL+waxi5PCMnoLRFTXmK9UheGGpWeMqrsu1OPbndnbw3e9rEncuy6nlNKGCwEFTpUoqNOMeiS7f8ljpTS9HSGFhleWq0Ybzk/enJ+9Uk+7dvkkktkjLlS6hf1L6s6s/cuS/uJOhFRWEAAQDcAAAAAAAAAAAAAAAAAAAAAAAAAAAHPuKHFWnoiDwWC5auOnH2IdY001tUn/aPV+SLTirxdhpCLyvJnGpj5L2ns4UU170l0c+6h83tZSj5aeNnLG4+UqlWpJynKTbk23dybfVk+w0+rfVezprzfgl/cDSU1FZZWvWqZxVlmOaTlVq1Jc05Sd234vy7JdNkuh6gFqWFhSsaXZ015vxbIUpuTywAfM5+jXNImznGEXKTwkanrh8PPG1IYTBQdStVko0oLrJvov+STHDfQMNDYb0c7TxVa0sXVXd9qcfwK9l47va9lr/AAe4bfo9T+nc5h+uVo/Vwkt6MH9m3ao117r3dvav04qzWdVlf1cR9hcFz6/3Be8m04bK6gAHhHUAAAAAAAAAAAAtM1zWlkdGeYZlUVKjSjzVJPol06Ldu7SSW7bSNNybjdlmcVPVvTyw7vaLrx5IP9+7jH95ozHEfTktV5ZXyvCv62cVKl4OUJqah8+Xl+dyKNPDKSdKtFxnBtTXSSd+68fj4E6xspXtR0oSSljKz49DWUtlZJoUqqrpVKUlKMleLTumvFNdUfZEPINUY3SEufI8TOEb3lTe9J/GnL2W/PqdV0v/AIiada2H1Th3Rl0dWinKn8XTftRXwcvga3VjcWrxWg19PjwEZKXA7OCwybP8PqGn61lFenXh3cJJ28pLrF+TSZfkM2AAAAAAByfixxhWnubJNPSU8X7taot40fwrs6nl0XffYseLPGX1HmyHSs71t44jERfudnTptdZ+Mu3bfePFMPhuT6ypvJ/9/M9TTdMq39TZhuiuL5fvoaTmoorSoupJ4jFNyqSbcm3d3bu5Nvq79z3ALTs7OlZ0lSpLC+r5sgyk5PLAAJZqG7bs6nwY4c/Ss46nziH1NOV8DTkvfkn/AJ7X3U/d8Wr9lfWuGmgZa7xPNiU1gcPJesy6c76qhF+L6trovBtEmKNGOGiqNCKjCCUYRirRSSsopLorbWK99ItX7aTtaL7q4vm+XkvmyXSp47zPsAHx5IAAAAAAAAAAAAAAABHrjpo76BxcdRYKNqGLlbEJdI1LXb/eScvjGfiiQpitUaep6qwlXKcb7taFlLvF9Y1F5qST+VjrRrTo1I1IPDTyYaysMiWnfdHzOmqm01c9MVgKmS1qmVZhHlrUJuM122fVeK6NPwaPkt+0uKd9bxqYypLenv3+KIEk4vB8YOpVymosXlNadCpHpKEnGXwvHe3kdJ0z/iBxWVWoalorFU+npIWhW+O3sT+Fo/E5yGr7M8a89GrWv3qXcfTevh+MHSNaS4ko9L8RsDq9KOV4iPpWt6M/YrLy5X73xjdGzELp4NP2qfsvtY3LTXF7MtLWp1qnrlBfYrXlJL8NT31t43XkfHXmh3dpvcdqPOO/9okRqRkSfbtuzhXFjjK8U5ZBpOfs7xxGIg/e7OnSa+z4z79tt3huIHG2pq+hHKskpTwtOpH9bbknOXjSUo9Kfi9m+myunz7D4ZUF4vuzGlaTUv58oLi/suv0E6igimGw3od5byPcAtG2tqdtTVKksJEJtt5YABINQZLTWnKur8VDKMt2lPerO1404JrmqP8ANJLu2l3MfSoyxU44bCQdSrVko0oLrJt2SRJnhroOOhsL6Kdp4qtaWLqLu7bU4v7kbtL4t7XsvlfSDV/Voer0n33x6L8vw+PI70qed7M5p3T9LS+Gp5XlkeWnSVl96T7zk+8m93/8MkAVuTAAAAAAAAAAAAAAAAAAAAADiv8AiA0ZtDVeAj7ULU8Yl3V7U6r+DfI35w8Dj8J+kXNHoyYWYYGGaUp4LGRU6VWEoVIvumrNfkyJmpdOz0bjquS4q7UJXoTf24PeM/muvg1Jdj6r0a1HsK3q833Z8Okv3w+BwrQysliACyCGAAAUUUt0ioBhJLgZAAMmAUlLkXNLoipvnCPQH6X4j6TzGN8DhZdGtqs1uoecFs5eN0t7u3l6pqMLCg6j9p7kub/C8TpCG08G58FOHn0dBamzeFq9aP6pBrenBr/M8pyT+Sf4ml1oAqWrVnWm6k3lveycljcgADmZAAAAAAAAAAAAAAAAAAAAABzHjpon6fwf0zgo/rOCTk7dZU+s4+fL76+E/E6cUa5tn0fUym08oENKNX00eZfM+zYuJWkP0GzGVCirYXE3qYV9km96d/wvb4OLfU10tnR9QV7bKb9pbn58/eQKkNlgAHsHMAAAABRdRqlQi5znJRpxSvKTbsopLq7s5VasKMHUm8Jb2ZSzuRlNLaZq6yxcMowPs83tV6lrqnBNc0357pJd20tr3JUZLk9LIMPTy3LoclKjFRgv6tvu22233bbNb4Y6EWh8JyVrSxde08XPz7Uk/uxu15tyfexuJUup6hO+ruo+HBLkv7iT4Q2VgAA8w3AAAAAAAAAAAAAAAAAAAAAAAAAAANO4p6KWtcvnh6MU8TRvUwj78yW9O/hJbeF+V9iMOGqOa5Z7SjtJPqTPI7ccNFfo5jFqDAxth8ZJ+mS6RqdZfKSTkvNT8j2tF1D1K5Tl7Mtz+z930yc6kNpHPwE77oFrp53kAAAyA3bdnXOBmg/Tv9LM0jsrxy+L/KWIt+cY/vP7rNE0Do2WusbHAbrDUrTxs12jfamn2lJqy+b3syUmGw8cJCOHw8VCEIqMIpWiklZRS7JJJFe+kmqdrP1Wm+6uPV8vd9fIl0YY7zPQAHx5IAAAAAAAAAAAAAAAAAAAAAAAAAAAAAABi9Tafp6pwlXKccvYrRtfvF9YzXmpJP5GUABDrH5XU09iKuTZiuWrQm4vwfdSV+sWmpLyaPM7bx60P9I0FqbLo/XYVWxKS3lTvfn+MW38pP7qOH0qnpVzL5lj+jepdvS9Xm+9Hh1j+uHlgh1oYeUfZWFKWIlHD4WLnVqyUKUF1lKTsor5sp0Ot8CNFesyeq8fH2Y80MAn/DOv/WC/e8ET9b1L1G37vty3L7v3fXBrThtM6Pw80ZHRGCjgVaVaft4qa+1Nrez+6vdXwv1bNnAKqbzvZOAAMAAAAAAAAAAAAAAAAAAAAAAAAAAAAAAAAAA+atNVounVSlGSakmrppqzTT6ojXxA4V4jSGInicoo1MRgajcoOmnOVL8E0t0l0UujVru5JYHe3uKlvUVWk8NGGk1hkW9H8O8VrOrGkqNWhhbr09ecXFJd4w5vfn2svHfYk5l+AhldKGCwcVClSgoU4roklZIuAdb2+rXtTtKzy+HkYjFRWEAAQzYAAAAAAAAAAAAAAAAAAAAAAAAAAAAAAAAAAAAAAAAAAAAAAAAAAAAAAAAAAAAAAAAAAAAAAA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4" descr="data:image/jpeg;base64,/9j/4AAQSkZJRgABAQAAAQABAAD/2wCEAAkGBhQGEBUIBxATEBAQEhcXDhQVFhcYEhohHRIYFxkSGxcXHDIeGBovGxUWHy8gJCcsLDg4FR8xNTwqNSgrLS4BCQoKDgwOGg8PGTQkHyUxLCozMiw0MCw0LiwvNSwsLDA1NCwsLCwxNSw1LywwKi8sNCw2LC8tLC0sLS8uMC0sLv/AABEIAOEA4QMBIgACEQEDEQH/xAAcAAEAAQUBAQAAAAAAAAAAAAAACAEEBQYHAwL/xAA/EAACAQIEBAIGBggGAwAAAAAAAQIDEQQFBiEHEjFBUWETFCIycYEVI0JSYpEWJEOCkqGxwQgzY8Lh8HKy0f/EABsBAQACAwEBAAAAAAAAAAAAAAAEBwECAwUG/8QAMREAAgEDAQUECwADAAAAAAAAAAECAwQRBRIhMVFhEyJBcQYUMoGRobHB0eHwM0JS/9oADAMBAAIRAxEAPwDuIAAAAAAAAAAAAAAAAAAAAAAAAAAAAAAAAAAAAHQ4vxD48/R9SWWaRUKsou1TESXNC/dU49Jf+TuvBPqOIO0Aik+KWcVJem9eqX8LUlH+Hlt/I6Xwq4x1s/xMch1JGLq1E/QVoxUbtRcnCcV7O6Ts426WtvckVLWvSjtVINLm00YUk+DOxAAjmQAAAAAAAAAAAAAAAAAAAAAAAAAAAAAAAAAfNSoqKdSo1GMU3Jt2SS3bbfRHxicTHBwliMTOMKcIuU5SaUUkruTb2SI5cU+Lk9YSeT5C5QwSdpy3U61u77xp+Ee/V9ktoxc2oxWWwX3FfjFLPnLItMyawzvGvWjtKr4wj4U/F/a+HXmeGwvod3vIrh8MqC8X3Z7FjaLoStUq1dZn4L/n9/TwIdSrtblwB1DgjoeeY4mOqMWnGhQ51hb/ALSbTg5r8EbtX8fgzXeG+gJ66xF6144KhJeszW3M+voIP7zXV9k/Fq8lsLhYYGEcNhYqFOnFRpxirRSSsopLorHl+kWrqpm0o8P9n1Xh7vE6UaeO8z1AB8WSAAAAAAAAAAAAAAAAAAAAAAAAAAAAAAAW+YZhTyqlLG4+cadKnHmqTk7RSPLOM4pZDRnmGZ1I0qNNXnJ/ySXVtvZJbu5GTiLxKrcQq3oKHNRwVOV6NK+7/wBWpbZy8F0V7K+7fSnTnVkoQWW/Aw3guuJvFOrruo8uy3mpYGEto9JVGntUqeXdR7dXd2tp9CgqCsuvdlaNFUVaPzZ6FlaNokbJdpV31H8ui+7+HWHUqbW5cAZvR2kautsUstwPswVpYmra8acb9fOb6Rj3+CbVhk2TVtRYiGV5VHnrVXtf3YrvUk+0Ut3+Su9iT+i9H0tFYWOXYL2pe9XqNe1Ulbeb8F2S7L83F1/WfV4u3ovvvi+S/L+RtSp53sv8jySlpzDwy3LIclKlG0V3fjJvvJu7b8y/AK7JYAAAAAAAAAAAAAAAAAAAAAAAAAAAAAAMbqDUNHS+HlmWa1FTpQ/ik+0Ir7Un2X9rnlqnVVDR+HlmWbT5YLaEVvOcrbU4LvL+S6uyVyL2s9a4jiHiPWca+SjBtUKKfsU1/um9ry/okku1ChUrzVOmstmG0lllxr3X9fiJXvO9LC039RRv7Me3PL702u/bou98HSpKiuWJWnTVJcsT6LO0jRqdhHalvm+L5dF/byFUqOXkD7oUJYuccNhIOpVqSUaUI7yk27JI85S5Fd/98jvvCHhp+jkPpvOofrtWP1cH+xi/s+VRr3n293718a1qysaezD/I+HTr+OYp09p9DNcNOHsND4fmr2njKyTxNRdF4UYfgX83v4JbmAVdKTnJyk8tk4AA1AAAAAAAAAAAAAAAAAAAAAAAAAAAAMDrHWVDROHePzOW7uqNNf5lSVvdiv6vovyPDXWvaGg8P61jnz1Z3WHop+3Uf+2K2vLt5tpOMOoNQ4jW+JlmecTu3tCK2hBX2pwXaP8APu7u5ItrardVFSpLLZhyUVlnrqrVWI19iXj8zlaCuqVNe5TV/civHpeXV/kizhBU1yx2QjHlVo9CpaWlaTSsIbt83xf2XQgzqOTBRvl3ZU3zhRw5esa30nmcf1ChLo/2019hf6a+0+/Txt11PUadhR7SXHwXN/jmYhByeDYODPDb1lw1RncPZXtYClJdfDEyX/p/F91nbSkYqC5YqyXRdipU9xcVLio6tR5bJ6SSwgADgZAAAAAAAAAAAAAAAAAAAAAAAAAAABqPELiLQ0FQ561qmJqJ+r0U93255fdgn3+S8rfiVxOo6CpejharjakfqKN9l29LUtuoeXV2su7Uasfjq2o68s0zipKrUqO8m+/gkukYpbJLYmWdnVvKqpUlv+SXNmspKKyz7zfN6+rcRLNc5qOc5/JJdoRX2Yrw/u2yiVtkOgLS03TKVhT2Yb2+L5/rkiFObkwAZDT+QVtVYmGU5Wr1Km8pP3acV71WXglf5tpLdol3VzTtaTq1HhL+waxi5PCMnoLRFTXmK9UheGGpWeMqrsu1OPbndnbw3e9rEncuy6nlNKGCwEFTpUoqNOMeiS7f8ljpTS9HSGFhleWq0Ybzk/enJ+9Uk+7dvkkktkjLlS6hf1L6s6s/cuS/uJOhFRWEAAQDcAAAAAAAAAAAAAAAAAAAAAAAAAAAHPuKHFWnoiDwWC5auOnH2IdY001tUn/aPV+SLTirxdhpCLyvJnGpj5L2ns4UU170l0c+6h83tZSj5aeNnLG4+UqlWpJynKTbk23dybfVk+w0+rfVezprzfgl/cDSU1FZZWvWqZxVlmOaTlVq1Jc05Sd234vy7JdNkuh6gFqWFhSsaXZ015vxbIUpuTywAfM5+jXNImznGEXKTwkanrh8PPG1IYTBQdStVko0oLrJvov+STHDfQMNDYb0c7TxVa0sXVXd9qcfwK9l47va9lr/AAe4bfo9T+nc5h+uVo/Vwkt6MH9m3ao117r3dvav04qzWdVlf1cR9hcFz6/3Be8m04bK6gAHhHUAAAAAAAAAAAAtM1zWlkdGeYZlUVKjSjzVJPol06Ldu7SSW7bSNNybjdlmcVPVvTyw7vaLrx5IP9+7jH95ozHEfTktV5ZXyvCv62cVKl4OUJqah8+Xl+dyKNPDKSdKtFxnBtTXSSd+68fj4E6xspXtR0oSSljKz49DWUtlZJoUqqrpVKUlKMleLTumvFNdUfZEPINUY3SEufI8TOEb3lTe9J/GnL2W/PqdV0v/AIiada2H1Th3Rl0dWinKn8XTftRXwcvga3VjcWrxWg19PjwEZKXA7OCwybP8PqGn61lFenXh3cJJ28pLrF+TSZfkM2AAAAAAByfixxhWnubJNPSU8X7taot40fwrs6nl0XffYseLPGX1HmyHSs71t44jERfudnTptdZ+Mu3bfePFMPhuT6ypvJ/9/M9TTdMq39TZhuiuL5fvoaTmoorSoupJ4jFNyqSbcm3d3bu5Nvq79z3ALTs7OlZ0lSpLC+r5sgyk5PLAAJZqG7bs6nwY4c/Ss46nziH1NOV8DTkvfkn/AJ7X3U/d8Wr9lfWuGmgZa7xPNiU1gcPJesy6c76qhF+L6trovBtEmKNGOGiqNCKjCCUYRirRSSsopLorbWK99ItX7aTtaL7q4vm+XkvmyXSp47zPsAHx5IAAAAAAAAAAAAAAABHrjpo76BxcdRYKNqGLlbEJdI1LXb/eScvjGfiiQpitUaep6qwlXKcb7taFlLvF9Y1F5qST+VjrRrTo1I1IPDTyYaysMiWnfdHzOmqm01c9MVgKmS1qmVZhHlrUJuM122fVeK6NPwaPkt+0uKd9bxqYypLenv3+KIEk4vB8YOpVymosXlNadCpHpKEnGXwvHe3kdJ0z/iBxWVWoalorFU+npIWhW+O3sT+Fo/E5yGr7M8a89GrWv3qXcfTevh+MHSNaS4ko9L8RsDq9KOV4iPpWt6M/YrLy5X73xjdGzELp4NP2qfsvtY3LTXF7MtLWp1qnrlBfYrXlJL8NT31t43XkfHXmh3dpvcdqPOO/9okRqRkSfbtuzhXFjjK8U5ZBpOfs7xxGIg/e7OnSa+z4z79tt3huIHG2pq+hHKskpTwtOpH9bbknOXjSUo9Kfi9m+myunz7D4ZUF4vuzGlaTUv58oLi/suv0E6igimGw3od5byPcAtG2tqdtTVKksJEJtt5YABINQZLTWnKur8VDKMt2lPerO1404JrmqP8ANJLu2l3MfSoyxU44bCQdSrVko0oLrJt2SRJnhroOOhsL6Kdp4qtaWLqLu7bU4v7kbtL4t7XsvlfSDV/Voer0n33x6L8vw+PI70qed7M5p3T9LS+Gp5XlkeWnSVl96T7zk+8m93/8MkAVuTAAAAAAAAAAAAAAAAAAAAADiv8AiA0ZtDVeAj7ULU8Yl3V7U6r+DfI35w8Dj8J+kXNHoyYWYYGGaUp4LGRU6VWEoVIvumrNfkyJmpdOz0bjquS4q7UJXoTf24PeM/muvg1Jdj6r0a1HsK3q833Z8Okv3w+BwrQysliACyCGAAAUUUt0ioBhJLgZAAMmAUlLkXNLoipvnCPQH6X4j6TzGN8DhZdGtqs1uoecFs5eN0t7u3l6pqMLCg6j9p7kub/C8TpCG08G58FOHn0dBamzeFq9aP6pBrenBr/M8pyT+Sf4ml1oAqWrVnWm6k3lveycljcgADmZAAAAAAAAAAAAAAAAAAAAABzHjpon6fwf0zgo/rOCTk7dZU+s4+fL76+E/E6cUa5tn0fUym08oENKNX00eZfM+zYuJWkP0GzGVCirYXE3qYV9km96d/wvb4OLfU10tnR9QV7bKb9pbn58/eQKkNlgAHsHMAAAABRdRqlQi5znJRpxSvKTbsopLq7s5VasKMHUm8Jb2ZSzuRlNLaZq6yxcMowPs83tV6lrqnBNc0357pJd20tr3JUZLk9LIMPTy3LoclKjFRgv6tvu22233bbNb4Y6EWh8JyVrSxde08XPz7Uk/uxu15tyfexuJUup6hO+ruo+HBLkv7iT4Q2VgAA8w3AAAAAAAAAAAAAAAAAAAAAAAAAAANO4p6KWtcvnh6MU8TRvUwj78yW9O/hJbeF+V9iMOGqOa5Z7SjtJPqTPI7ccNFfo5jFqDAxth8ZJ+mS6RqdZfKSTkvNT8j2tF1D1K5Tl7Mtz+z930yc6kNpHPwE77oFrp53kAAAyA3bdnXOBmg/Tv9LM0jsrxy+L/KWIt+cY/vP7rNE0Do2WusbHAbrDUrTxs12jfamn2lJqy+b3syUmGw8cJCOHw8VCEIqMIpWiklZRS7JJJFe+kmqdrP1Wm+6uPV8vd9fIl0YY7zPQAHx5IAAAAAAAAAAAAAAAAAAAAAAAAAAAAAABi9Tafp6pwlXKccvYrRtfvF9YzXmpJP5GUABDrH5XU09iKuTZiuWrQm4vwfdSV+sWmpLyaPM7bx60P9I0FqbLo/XYVWxKS3lTvfn+MW38pP7qOH0qnpVzL5lj+jepdvS9Xm+9Hh1j+uHlgh1oYeUfZWFKWIlHD4WLnVqyUKUF1lKTsor5sp0Ot8CNFesyeq8fH2Y80MAn/DOv/WC/e8ET9b1L1G37vty3L7v3fXBrThtM6Pw80ZHRGCjgVaVaft4qa+1Nrez+6vdXwv1bNnAKqbzvZOAAMAAAAAAAAAAAAAAAAAAAAAAAAAAAAAAAAAA+atNVounVSlGSakmrppqzTT6ojXxA4V4jSGInicoo1MRgajcoOmnOVL8E0t0l0UujVru5JYHe3uKlvUVWk8NGGk1hkW9H8O8VrOrGkqNWhhbr09ecXFJd4w5vfn2svHfYk5l+AhldKGCwcVClSgoU4roklZIuAdb2+rXtTtKzy+HkYjFRWEAAQzYAAAAAAAAAAAAAAAAAAAAAAAAAAAAAAAAAAAAAAAAAAAAAAAAAAAAAAAAAAAAAAAAAAAAAAAA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8" name="Picture 6" descr="http://www.clipartbest.com/cliparts/RiG/L4o/RiGL4o9iL.jpe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910" y="30472"/>
            <a:ext cx="1601732" cy="125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67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5040560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Latent </a:t>
            </a:r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Heat of </a:t>
            </a:r>
            <a:r>
              <a:rPr lang="en-GB" sz="2800" b="1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Vaporization</a:t>
            </a:r>
            <a:endParaRPr lang="en-GB" sz="2800" b="1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8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5040560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Latent </a:t>
            </a:r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Heat of </a:t>
            </a:r>
            <a:r>
              <a:rPr lang="en-GB" sz="2800" b="1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Vaporization</a:t>
            </a:r>
            <a:endParaRPr lang="en-GB" sz="2800" b="1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46" name="Picture 2" descr="http://www.clipartbest.com/cliparts/di8/pey/di8peyri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1600" y="1268760"/>
            <a:ext cx="2742728" cy="220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851920" y="2060848"/>
            <a:ext cx="2064932" cy="50405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loud 2"/>
          <p:cNvSpPr/>
          <p:nvPr/>
        </p:nvSpPr>
        <p:spPr>
          <a:xfrm>
            <a:off x="6228184" y="188640"/>
            <a:ext cx="2592288" cy="3168352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Water boils at 100</a:t>
            </a:r>
            <a:r>
              <a:rPr lang="en-GB" baseline="30000" dirty="0" smtClean="0">
                <a:solidFill>
                  <a:schemeClr val="accent1">
                    <a:lumMod val="50000"/>
                  </a:schemeClr>
                </a:solidFill>
              </a:rPr>
              <a:t>o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C, producing steam.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76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5040560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Latent </a:t>
            </a:r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Heat of </a:t>
            </a:r>
            <a:r>
              <a:rPr lang="en-GB" sz="2800" b="1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Vaporization</a:t>
            </a:r>
            <a:endParaRPr lang="en-GB" sz="2800" b="1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46" name="Picture 2" descr="http://www.clipartbest.com/cliparts/di8/pey/di8peyri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1600" y="1268760"/>
            <a:ext cx="2742728" cy="220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851920" y="2060848"/>
            <a:ext cx="2064932" cy="50405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loud 2"/>
          <p:cNvSpPr/>
          <p:nvPr/>
        </p:nvSpPr>
        <p:spPr>
          <a:xfrm>
            <a:off x="6228184" y="188640"/>
            <a:ext cx="2592288" cy="3168352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Water boils at 100</a:t>
            </a:r>
            <a:r>
              <a:rPr lang="en-GB" baseline="30000" dirty="0" smtClean="0">
                <a:solidFill>
                  <a:schemeClr val="accent1">
                    <a:lumMod val="50000"/>
                  </a:schemeClr>
                </a:solidFill>
              </a:rPr>
              <a:t>o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C, producing steam.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71600" y="3573016"/>
            <a:ext cx="7200800" cy="576064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If the kettle is not switched off, more thermal energy is absorbed by the water, producing more steam at 100</a:t>
            </a:r>
            <a:r>
              <a:rPr lang="en-GB" baseline="30000" dirty="0" smtClean="0"/>
              <a:t>o</a:t>
            </a:r>
            <a:r>
              <a:rPr lang="en-GB" dirty="0" smtClean="0"/>
              <a:t>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491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5040560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Latent </a:t>
            </a:r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Heat of </a:t>
            </a:r>
            <a:r>
              <a:rPr lang="en-GB" sz="2800" b="1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Vaporization</a:t>
            </a:r>
            <a:endParaRPr lang="en-GB" sz="2800" b="1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46" name="Picture 2" descr="http://www.clipartbest.com/cliparts/di8/pey/di8peyri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1600" y="1268760"/>
            <a:ext cx="2742728" cy="220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851920" y="2060848"/>
            <a:ext cx="2064932" cy="50405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loud 2"/>
          <p:cNvSpPr/>
          <p:nvPr/>
        </p:nvSpPr>
        <p:spPr>
          <a:xfrm>
            <a:off x="6228184" y="188640"/>
            <a:ext cx="2592288" cy="3168352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Water boils at 100</a:t>
            </a:r>
            <a:r>
              <a:rPr lang="en-GB" baseline="30000" dirty="0" smtClean="0">
                <a:solidFill>
                  <a:schemeClr val="accent1">
                    <a:lumMod val="50000"/>
                  </a:schemeClr>
                </a:solidFill>
              </a:rPr>
              <a:t>o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C, producing steam.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71600" y="3573016"/>
            <a:ext cx="7200800" cy="576064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If the kettle is not switched off, more thermal energy is absorbed by the water, producing more steam at 100</a:t>
            </a:r>
            <a:r>
              <a:rPr lang="en-GB" baseline="30000" dirty="0" smtClean="0"/>
              <a:t>o</a:t>
            </a:r>
            <a:r>
              <a:rPr lang="en-GB" dirty="0" smtClean="0"/>
              <a:t>C.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971600" y="4437112"/>
            <a:ext cx="3312368" cy="2088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 energy absorbed by the water is called the </a:t>
            </a:r>
            <a:r>
              <a:rPr lang="en-GB" sz="2000" b="1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latent heat of vaporization</a:t>
            </a:r>
            <a:endParaRPr lang="en-GB" sz="2000" b="1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29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5040560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Latent </a:t>
            </a:r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Heat of </a:t>
            </a:r>
            <a:r>
              <a:rPr lang="en-GB" sz="2800" b="1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Vaporization</a:t>
            </a:r>
            <a:endParaRPr lang="en-GB" sz="2800" b="1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46" name="Picture 2" descr="http://www.clipartbest.com/cliparts/di8/pey/di8peyri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1600" y="1268760"/>
            <a:ext cx="2742728" cy="220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851920" y="2060848"/>
            <a:ext cx="2064932" cy="50405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loud 2"/>
          <p:cNvSpPr/>
          <p:nvPr/>
        </p:nvSpPr>
        <p:spPr>
          <a:xfrm>
            <a:off x="6228184" y="188640"/>
            <a:ext cx="2592288" cy="3168352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Water boils at 100</a:t>
            </a:r>
            <a:r>
              <a:rPr lang="en-GB" baseline="30000" dirty="0" smtClean="0">
                <a:solidFill>
                  <a:schemeClr val="accent1">
                    <a:lumMod val="50000"/>
                  </a:schemeClr>
                </a:solidFill>
              </a:rPr>
              <a:t>o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C, producing steam.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71600" y="3573016"/>
            <a:ext cx="7200800" cy="576064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If the kettle is not switched off, more thermal energy is absorbed by the water, producing more steam at 100</a:t>
            </a:r>
            <a:r>
              <a:rPr lang="en-GB" baseline="30000" dirty="0" smtClean="0"/>
              <a:t>o</a:t>
            </a:r>
            <a:r>
              <a:rPr lang="en-GB" dirty="0" smtClean="0"/>
              <a:t>C.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971600" y="4437112"/>
            <a:ext cx="3312368" cy="2088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 energy absorbed by the water is called the </a:t>
            </a:r>
            <a:r>
              <a:rPr lang="en-GB" sz="2000" b="1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latent heat of vaporization</a:t>
            </a:r>
            <a:endParaRPr lang="en-GB" sz="2000" b="1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Left Arrow Callout 6"/>
          <p:cNvSpPr/>
          <p:nvPr/>
        </p:nvSpPr>
        <p:spPr>
          <a:xfrm>
            <a:off x="4283968" y="4437112"/>
            <a:ext cx="4608512" cy="2088232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4146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Most of the thermal energy is need to separate the particles so they can form a gas.  Some energy is required to push back the atmosphere as the gas forms.</a:t>
            </a:r>
            <a:endParaRPr lang="en-GB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65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4320480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Thermal (heat) capacity</a:t>
            </a:r>
            <a:endParaRPr lang="en-GB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28800"/>
            <a:ext cx="1941943" cy="1498352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3563888" y="1196752"/>
            <a:ext cx="5293725" cy="1656184"/>
          </a:xfrm>
          <a:prstGeom prst="wedgeEllipseCallout">
            <a:avLst>
              <a:gd name="adj1" fmla="val -83380"/>
              <a:gd name="adj2" fmla="val 166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What requires more energy to heat up by 1</a:t>
            </a:r>
            <a:r>
              <a:rPr lang="en-GB" sz="2800" baseline="30000" dirty="0" smtClean="0">
                <a:latin typeface="Comic Sans MS" panose="030F0702030302020204" pitchFamily="66" charset="0"/>
              </a:rPr>
              <a:t>o</a:t>
            </a:r>
            <a:r>
              <a:rPr lang="en-GB" sz="2800" dirty="0" smtClean="0">
                <a:latin typeface="Comic Sans MS" panose="030F0702030302020204" pitchFamily="66" charset="0"/>
              </a:rPr>
              <a:t>C?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6" name="Can 5"/>
          <p:cNvSpPr/>
          <p:nvPr/>
        </p:nvSpPr>
        <p:spPr>
          <a:xfrm>
            <a:off x="1475656" y="3645024"/>
            <a:ext cx="1656184" cy="18002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 kg water</a:t>
            </a:r>
            <a:endParaRPr lang="en-GB" dirty="0"/>
          </a:p>
        </p:txBody>
      </p:sp>
      <p:sp>
        <p:nvSpPr>
          <p:cNvPr id="7" name="Can 6"/>
          <p:cNvSpPr/>
          <p:nvPr/>
        </p:nvSpPr>
        <p:spPr>
          <a:xfrm>
            <a:off x="6012160" y="3645024"/>
            <a:ext cx="1656184" cy="1800200"/>
          </a:xfrm>
          <a:prstGeom prst="ca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 kg aluminium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777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5040560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Latent </a:t>
            </a:r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Heat of </a:t>
            </a:r>
            <a:r>
              <a:rPr lang="en-GB" sz="2800" b="1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Vaporization</a:t>
            </a:r>
            <a:endParaRPr lang="en-GB" sz="2800" b="1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683568" y="1412776"/>
            <a:ext cx="3528392" cy="410445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The specific latent heat of vaporization of water is 2 300 000 J/kg</a:t>
            </a:r>
            <a:endParaRPr lang="en-GB" sz="28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90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5040560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Latent </a:t>
            </a:r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Heat of </a:t>
            </a:r>
            <a:r>
              <a:rPr lang="en-GB" sz="2800" b="1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Vaporization</a:t>
            </a:r>
            <a:endParaRPr lang="en-GB" sz="2800" b="1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683568" y="1412776"/>
            <a:ext cx="3528392" cy="410445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The specific latent heat of vaporization of water is 2 300 000 J/kg</a:t>
            </a:r>
            <a:endParaRPr lang="en-GB" sz="28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238328"/>
            <a:ext cx="1619672" cy="1619672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4355976" y="4149080"/>
            <a:ext cx="3600400" cy="1899084"/>
          </a:xfrm>
          <a:prstGeom prst="wedgeRoundRectCallout">
            <a:avLst>
              <a:gd name="adj1" fmla="val 61075"/>
              <a:gd name="adj2" fmla="val 56872"/>
              <a:gd name="adj3" fmla="val 16667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This means that 2 300 000 joules of energy are transferred to change each kilogram of liquid water into steam at the same temperature (100</a:t>
            </a:r>
            <a:r>
              <a:rPr lang="en-GB" baseline="30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o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C).</a:t>
            </a:r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72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5040560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Latent </a:t>
            </a:r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Heat of </a:t>
            </a:r>
            <a:r>
              <a:rPr lang="en-GB" sz="2800" b="1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Vaporization</a:t>
            </a:r>
            <a:endParaRPr lang="en-GB" sz="2800" b="1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683568" y="1412776"/>
            <a:ext cx="3528392" cy="410445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The specific latent heat of vaporization of water is 2 300 000 J/kg</a:t>
            </a:r>
            <a:endParaRPr lang="en-GB" sz="28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238328"/>
            <a:ext cx="1619672" cy="1619672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4355976" y="4149080"/>
            <a:ext cx="3600400" cy="1899084"/>
          </a:xfrm>
          <a:prstGeom prst="wedgeRoundRectCallout">
            <a:avLst>
              <a:gd name="adj1" fmla="val 61075"/>
              <a:gd name="adj2" fmla="val 56872"/>
              <a:gd name="adj3" fmla="val 16667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This means that 2 300 000 joules of energy are transferred to change each kilogram of liquid water into steam at the same temperature (100</a:t>
            </a:r>
            <a:r>
              <a:rPr lang="en-GB" baseline="30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o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C).</a:t>
            </a:r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72000" y="1484784"/>
            <a:ext cx="3960440" cy="2304256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Same equation as for the specific latent heat of fusion:</a:t>
            </a:r>
          </a:p>
          <a:p>
            <a:pPr algn="ctr"/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  =  mL</a:t>
            </a:r>
          </a:p>
          <a:p>
            <a:pPr algn="ctr"/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But this time ‘L’ is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specific latent heat of vaporization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13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65924"/>
            <a:ext cx="3816424" cy="2750762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915816" y="1916832"/>
            <a:ext cx="108012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Measuring the specific latent heat of vaporization of water.</a:t>
            </a:r>
            <a:endParaRPr lang="en-GB" sz="9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1520" y="260648"/>
            <a:ext cx="5040560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Latent </a:t>
            </a:r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Heat of </a:t>
            </a:r>
            <a:r>
              <a:rPr lang="en-GB" sz="2800" b="1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Vaporization</a:t>
            </a:r>
            <a:endParaRPr lang="en-GB" sz="2800" b="1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46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65924"/>
            <a:ext cx="3816424" cy="2750762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915816" y="1916832"/>
            <a:ext cx="108012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Measuring the specific latent heat of vaporization of water.</a:t>
            </a:r>
            <a:endParaRPr lang="en-GB" sz="9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1520" y="260648"/>
            <a:ext cx="5040560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Latent </a:t>
            </a:r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Heat of </a:t>
            </a:r>
            <a:r>
              <a:rPr lang="en-GB" sz="2800" b="1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Vaporization</a:t>
            </a:r>
            <a:endParaRPr lang="en-GB" sz="2800" b="1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170" name="Picture 2" descr="http://1.bp.blogspot.com/-WznyCp4wBbs/UdjQIkpFksI/AAAAAAAACJg/ZFYLIB3clSc/s1600/LatentHeat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373" y="1268760"/>
            <a:ext cx="2888382" cy="4470116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0" y="5892120"/>
            <a:ext cx="4572000" cy="2308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r>
              <a:rPr lang="en-GB" sz="900" dirty="0"/>
              <a:t>http://spmphysics.onlinetuition.com.my/2013/07/measuring-specific-latent-heat-of_6.html</a:t>
            </a:r>
          </a:p>
        </p:txBody>
      </p:sp>
    </p:spTree>
    <p:extLst>
      <p:ext uri="{BB962C8B-B14F-4D97-AF65-F5344CB8AC3E}">
        <p14:creationId xmlns:p14="http://schemas.microsoft.com/office/powerpoint/2010/main" val="160729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65924"/>
            <a:ext cx="3816424" cy="2750762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915816" y="1916832"/>
            <a:ext cx="108012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Measuring the specific latent heat of vaporization of water.</a:t>
            </a:r>
            <a:endParaRPr lang="en-GB" sz="9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1520" y="260648"/>
            <a:ext cx="5040560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Latent </a:t>
            </a:r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Heat of </a:t>
            </a:r>
            <a:r>
              <a:rPr lang="en-GB" sz="2800" b="1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Vaporization</a:t>
            </a:r>
            <a:endParaRPr lang="en-GB" sz="2800" b="1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170" name="Picture 2" descr="http://1.bp.blogspot.com/-WznyCp4wBbs/UdjQIkpFksI/AAAAAAAACJg/ZFYLIB3clSc/s1600/LatentHeat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373" y="1268760"/>
            <a:ext cx="2888382" cy="4470116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0" y="5892120"/>
            <a:ext cx="4572000" cy="2308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r>
              <a:rPr lang="en-GB" sz="900" dirty="0"/>
              <a:t>http://spmphysics.onlinetuition.com.my/2013/07/measuring-specific-latent-heat-of_6.html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64088" y="260648"/>
            <a:ext cx="3385915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Power  =  energy / time</a:t>
            </a:r>
          </a:p>
          <a:p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So,  energy = Power x time</a:t>
            </a:r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4092283"/>
            <a:ext cx="4248472" cy="25853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100 W immersion heater switched on for 500 seconds.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Mass of water boiled away = 20.0g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E  =  mL       L  =  E / m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E  =  100  x  500  =  50 000 J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L  =  50 000 / 0.02  = 2 500 000 J/kg  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19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65924"/>
            <a:ext cx="3816424" cy="2750762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915816" y="1916832"/>
            <a:ext cx="108012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Measuring the specific latent heat of vaporization of water.</a:t>
            </a:r>
            <a:endParaRPr lang="en-GB" sz="9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1520" y="260648"/>
            <a:ext cx="5040560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Latent </a:t>
            </a:r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Heat of </a:t>
            </a:r>
            <a:r>
              <a:rPr lang="en-GB" sz="2800" b="1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Vaporization</a:t>
            </a:r>
            <a:endParaRPr lang="en-GB" sz="2800" b="1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170" name="Picture 2" descr="http://1.bp.blogspot.com/-WznyCp4wBbs/UdjQIkpFksI/AAAAAAAACJg/ZFYLIB3clSc/s1600/LatentHeat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373" y="1268760"/>
            <a:ext cx="2888382" cy="4470116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0" y="5892120"/>
            <a:ext cx="4572000" cy="2308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r>
              <a:rPr lang="en-GB" sz="900" dirty="0"/>
              <a:t>http://spmphysics.onlinetuition.com.my/2013/07/measuring-specific-latent-heat-of_6.html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64088" y="260648"/>
            <a:ext cx="3385915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Power  =  energy / time</a:t>
            </a:r>
          </a:p>
          <a:p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So,  energy = Power x time</a:t>
            </a:r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4092283"/>
            <a:ext cx="4248472" cy="25853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100 W immersion heater switched on for 500 seconds.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Mass of water boiled away = 20.0g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E  =  mL       L  =  E / m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E  =  100  x  500  =  50 000 J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L  =  50 000 / 0.02  = 2 500 000 J/kg 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38805" y="6237312"/>
            <a:ext cx="4266728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omic Sans MS" panose="030F0702030302020204" pitchFamily="66" charset="0"/>
              </a:rPr>
              <a:t>Only an </a:t>
            </a: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approximate</a:t>
            </a:r>
            <a:r>
              <a:rPr lang="en-GB" sz="1400" dirty="0" smtClean="0">
                <a:latin typeface="Comic Sans MS" panose="030F0702030302020204" pitchFamily="66" charset="0"/>
              </a:rPr>
              <a:t> figure for L as no allowance made for </a:t>
            </a: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heat loss </a:t>
            </a:r>
            <a:r>
              <a:rPr lang="en-GB" sz="1400" dirty="0" smtClean="0">
                <a:latin typeface="Comic Sans MS" panose="030F0702030302020204" pitchFamily="66" charset="0"/>
              </a:rPr>
              <a:t>to the </a:t>
            </a: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surroundings.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38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ed Rectangle 1"/>
          <p:cNvSpPr/>
          <p:nvPr/>
        </p:nvSpPr>
        <p:spPr>
          <a:xfrm>
            <a:off x="719572" y="548680"/>
            <a:ext cx="7704856" cy="5760640"/>
          </a:xfrm>
          <a:prstGeom prst="round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4572000" y="548680"/>
            <a:ext cx="3852428" cy="93610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LEARNING OBJECTIVES</a:t>
            </a:r>
            <a:endParaRPr lang="en-GB" sz="2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892651"/>
              </p:ext>
            </p:extLst>
          </p:nvPr>
        </p:nvGraphicFramePr>
        <p:xfrm>
          <a:off x="1043608" y="1484784"/>
          <a:ext cx="7128792" cy="445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8392"/>
                <a:gridCol w="3600400"/>
              </a:tblGrid>
              <a:tr h="4392488">
                <a:tc>
                  <a:txBody>
                    <a:bodyPr/>
                    <a:lstStyle/>
                    <a:p>
                      <a:endParaRPr lang="en-GB" sz="130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2.2.3 Thermal capacity (heat capacity) Core • Relate a rise in the temperature of a body to an increase in its internal energy • Show an understanding of what is meant by the thermal capacity of a body</a:t>
                      </a:r>
                    </a:p>
                    <a:p>
                      <a:endParaRPr lang="en-GB" sz="130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2.2.4 Melting and boiling </a:t>
                      </a:r>
                    </a:p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Core • Describe melting and boiling in terms of energy input without a change in temperature • State the meaning of melting point and boiling point • Describe condensation and solidification in terms of molecules</a:t>
                      </a:r>
                    </a:p>
                    <a:p>
                      <a:endParaRPr lang="en-GB" sz="130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Supplement • Give a simple molecular account of an increase in internal energy • Recall and use the equation thermal capacity = mc • Define specific heat capacity • Describe an experiment to measure the specific heat capacity of a substance • Recall and use the equation change in energy = </a:t>
                      </a:r>
                      <a:r>
                        <a:rPr lang="en-GB" sz="1300" b="0" dirty="0" err="1" smtClean="0">
                          <a:latin typeface="Comic Sans MS" panose="030F0702030302020204" pitchFamily="66" charset="0"/>
                        </a:rPr>
                        <a:t>mc∆T</a:t>
                      </a:r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Supplement • Distinguish between boiling and evaporation</a:t>
                      </a:r>
                    </a:p>
                    <a:p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• Use the terms latent heat of vaporisation and latent heat of fusion and give a molecular interpretation of latent heat • Define specific latent heat • Describe an experiment to measure specific latent heats for steam and for ice • Recall and use the equation energy = ml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590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7332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" y="5733256"/>
            <a:ext cx="9144001" cy="1124744"/>
          </a:xfrm>
          <a:prstGeom prst="rect">
            <a:avLst/>
          </a:prstGeom>
          <a:solidFill>
            <a:srgbClr val="FFFF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PHYSICS – Thermal properties and temperature (2).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32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09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4320480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Thermal (heat) capacity</a:t>
            </a:r>
            <a:endParaRPr lang="en-GB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28800"/>
            <a:ext cx="1941943" cy="1498352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3563888" y="1196752"/>
            <a:ext cx="5293725" cy="1656184"/>
          </a:xfrm>
          <a:prstGeom prst="wedgeEllipseCallout">
            <a:avLst>
              <a:gd name="adj1" fmla="val -83380"/>
              <a:gd name="adj2" fmla="val 166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What requires more energy to heat up by 1</a:t>
            </a:r>
            <a:r>
              <a:rPr lang="en-GB" sz="2800" baseline="30000" dirty="0" smtClean="0">
                <a:latin typeface="Comic Sans MS" panose="030F0702030302020204" pitchFamily="66" charset="0"/>
              </a:rPr>
              <a:t>o</a:t>
            </a:r>
            <a:r>
              <a:rPr lang="en-GB" sz="2800" dirty="0" smtClean="0">
                <a:latin typeface="Comic Sans MS" panose="030F0702030302020204" pitchFamily="66" charset="0"/>
              </a:rPr>
              <a:t>C?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6" name="Can 5"/>
          <p:cNvSpPr/>
          <p:nvPr/>
        </p:nvSpPr>
        <p:spPr>
          <a:xfrm>
            <a:off x="1475656" y="3645024"/>
            <a:ext cx="1656184" cy="18002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 kg water</a:t>
            </a:r>
            <a:endParaRPr lang="en-GB" dirty="0"/>
          </a:p>
        </p:txBody>
      </p:sp>
      <p:sp>
        <p:nvSpPr>
          <p:cNvPr id="7" name="Can 6"/>
          <p:cNvSpPr/>
          <p:nvPr/>
        </p:nvSpPr>
        <p:spPr>
          <a:xfrm>
            <a:off x="6012160" y="3645024"/>
            <a:ext cx="1656184" cy="1800200"/>
          </a:xfrm>
          <a:prstGeom prst="ca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 kg aluminium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971600" y="5589240"/>
            <a:ext cx="2880320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4200 joules of energy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92080" y="5584598"/>
            <a:ext cx="2880320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900 joules of energy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14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4320480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Thermal (heat) capacity</a:t>
            </a:r>
            <a:endParaRPr lang="en-GB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28800"/>
            <a:ext cx="1941943" cy="1498352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3563888" y="1196752"/>
            <a:ext cx="5293725" cy="1656184"/>
          </a:xfrm>
          <a:prstGeom prst="wedgeEllipseCallout">
            <a:avLst>
              <a:gd name="adj1" fmla="val -83380"/>
              <a:gd name="adj2" fmla="val 166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What requires more energy to heat up by 1</a:t>
            </a:r>
            <a:r>
              <a:rPr lang="en-GB" sz="2800" baseline="30000" dirty="0" smtClean="0">
                <a:latin typeface="Comic Sans MS" panose="030F0702030302020204" pitchFamily="66" charset="0"/>
              </a:rPr>
              <a:t>o</a:t>
            </a:r>
            <a:r>
              <a:rPr lang="en-GB" sz="2800" dirty="0" smtClean="0">
                <a:latin typeface="Comic Sans MS" panose="030F0702030302020204" pitchFamily="66" charset="0"/>
              </a:rPr>
              <a:t>C?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6" name="Can 5"/>
          <p:cNvSpPr/>
          <p:nvPr/>
        </p:nvSpPr>
        <p:spPr>
          <a:xfrm>
            <a:off x="1475656" y="3645024"/>
            <a:ext cx="1656184" cy="18002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 kg water</a:t>
            </a:r>
            <a:endParaRPr lang="en-GB" dirty="0"/>
          </a:p>
        </p:txBody>
      </p:sp>
      <p:sp>
        <p:nvSpPr>
          <p:cNvPr id="7" name="Can 6"/>
          <p:cNvSpPr/>
          <p:nvPr/>
        </p:nvSpPr>
        <p:spPr>
          <a:xfrm>
            <a:off x="6012160" y="3645024"/>
            <a:ext cx="1656184" cy="1800200"/>
          </a:xfrm>
          <a:prstGeom prst="ca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 kg aluminium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971600" y="5589240"/>
            <a:ext cx="2880320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4200 joules of energy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92080" y="5584598"/>
            <a:ext cx="2880320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900 joules of energy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554263" y="3513040"/>
            <a:ext cx="2088232" cy="1944216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Water must be supplied with nearly five times as much energy as aluminium for the same rise in temperature.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71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4320480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Thermal (heat) capacity</a:t>
            </a:r>
            <a:endParaRPr lang="en-GB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28800"/>
            <a:ext cx="1941943" cy="1498352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3563888" y="1196752"/>
            <a:ext cx="5293725" cy="1656184"/>
          </a:xfrm>
          <a:prstGeom prst="wedgeEllipseCallout">
            <a:avLst>
              <a:gd name="adj1" fmla="val -83380"/>
              <a:gd name="adj2" fmla="val 166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What requires more energy to heat up by 1</a:t>
            </a:r>
            <a:r>
              <a:rPr lang="en-GB" sz="2800" baseline="30000" dirty="0" smtClean="0">
                <a:latin typeface="Comic Sans MS" panose="030F0702030302020204" pitchFamily="66" charset="0"/>
              </a:rPr>
              <a:t>o</a:t>
            </a:r>
            <a:r>
              <a:rPr lang="en-GB" sz="2800" dirty="0" smtClean="0">
                <a:latin typeface="Comic Sans MS" panose="030F0702030302020204" pitchFamily="66" charset="0"/>
              </a:rPr>
              <a:t>C?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6" name="Can 5"/>
          <p:cNvSpPr/>
          <p:nvPr/>
        </p:nvSpPr>
        <p:spPr>
          <a:xfrm>
            <a:off x="1475656" y="3645024"/>
            <a:ext cx="1656184" cy="18002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 kg water</a:t>
            </a:r>
            <a:endParaRPr lang="en-GB" dirty="0"/>
          </a:p>
        </p:txBody>
      </p:sp>
      <p:sp>
        <p:nvSpPr>
          <p:cNvPr id="7" name="Can 6"/>
          <p:cNvSpPr/>
          <p:nvPr/>
        </p:nvSpPr>
        <p:spPr>
          <a:xfrm>
            <a:off x="6012160" y="3645024"/>
            <a:ext cx="1656184" cy="1800200"/>
          </a:xfrm>
          <a:prstGeom prst="ca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 kg aluminium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971600" y="5589240"/>
            <a:ext cx="2880320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4200 joules of energy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92080" y="5584598"/>
            <a:ext cx="2880320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900 joules of energy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554263" y="3513040"/>
            <a:ext cx="2088232" cy="1944216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Water must be supplied with nearly five times as much energy as aluminium for the same rise in temperature.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99592" y="3043112"/>
            <a:ext cx="7416824" cy="38588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It’s all to do with the </a:t>
            </a:r>
            <a:r>
              <a:rPr lang="en-GB" b="1" u="sng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SPECIFIC HEAT CAPACITY </a:t>
            </a:r>
            <a:r>
              <a:rPr lang="en-GB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of the material</a:t>
            </a:r>
            <a:endParaRPr lang="en-GB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45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4320480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Thermal (heat) capacity</a:t>
            </a:r>
            <a:endParaRPr lang="en-GB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77072"/>
            <a:ext cx="2520280" cy="2520280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3563888" y="1052736"/>
            <a:ext cx="5184576" cy="3168352"/>
          </a:xfrm>
          <a:prstGeom prst="wedgeEllipseCallout">
            <a:avLst>
              <a:gd name="adj1" fmla="val -77692"/>
              <a:gd name="adj2" fmla="val 782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The specific heat capacity of a substance is the amount of energy needed to change the temperature of 1kg of the substance by 1</a:t>
            </a:r>
            <a:r>
              <a:rPr lang="en-GB" sz="2400" baseline="30000" dirty="0" smtClean="0">
                <a:latin typeface="Comic Sans MS" panose="030F0702030302020204" pitchFamily="66" charset="0"/>
              </a:rPr>
              <a:t>o</a:t>
            </a:r>
            <a:r>
              <a:rPr lang="en-GB" sz="2400" dirty="0" smtClean="0">
                <a:latin typeface="Comic Sans MS" panose="030F0702030302020204" pitchFamily="66" charset="0"/>
              </a:rPr>
              <a:t>C.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99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2775</Words>
  <Application>Microsoft Office PowerPoint</Application>
  <PresentationFormat>On-screen Show (4:3)</PresentationFormat>
  <Paragraphs>407</Paragraphs>
  <Slides>59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31</cp:revision>
  <dcterms:created xsi:type="dcterms:W3CDTF">2014-08-19T13:31:49Z</dcterms:created>
  <dcterms:modified xsi:type="dcterms:W3CDTF">2014-08-29T13:30:41Z</dcterms:modified>
</cp:coreProperties>
</file>