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9" r:id="rId3"/>
    <p:sldId id="265" r:id="rId4"/>
    <p:sldId id="261" r:id="rId5"/>
    <p:sldId id="269" r:id="rId6"/>
    <p:sldId id="267" r:id="rId7"/>
    <p:sldId id="268" r:id="rId8"/>
    <p:sldId id="266" r:id="rId9"/>
    <p:sldId id="270" r:id="rId10"/>
    <p:sldId id="272" r:id="rId11"/>
    <p:sldId id="273" r:id="rId12"/>
    <p:sldId id="274" r:id="rId13"/>
    <p:sldId id="275" r:id="rId14"/>
    <p:sldId id="271" r:id="rId15"/>
    <p:sldId id="277" r:id="rId16"/>
    <p:sldId id="278" r:id="rId17"/>
    <p:sldId id="276" r:id="rId18"/>
    <p:sldId id="280" r:id="rId19"/>
    <p:sldId id="281" r:id="rId20"/>
    <p:sldId id="282" r:id="rId21"/>
    <p:sldId id="283" r:id="rId22"/>
    <p:sldId id="284" r:id="rId23"/>
    <p:sldId id="285" r:id="rId24"/>
    <p:sldId id="279" r:id="rId25"/>
    <p:sldId id="286" r:id="rId26"/>
    <p:sldId id="288" r:id="rId27"/>
    <p:sldId id="289" r:id="rId28"/>
    <p:sldId id="291" r:id="rId29"/>
    <p:sldId id="292" r:id="rId30"/>
    <p:sldId id="293" r:id="rId31"/>
    <p:sldId id="294" r:id="rId32"/>
    <p:sldId id="290" r:id="rId33"/>
    <p:sldId id="295" r:id="rId34"/>
    <p:sldId id="296" r:id="rId35"/>
    <p:sldId id="297" r:id="rId36"/>
    <p:sldId id="298" r:id="rId37"/>
    <p:sldId id="299" r:id="rId38"/>
    <p:sldId id="264" r:id="rId39"/>
    <p:sldId id="263" r:id="rId40"/>
    <p:sldId id="26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DCCCF-C01A-4A3B-A407-1118F330F474}" type="datetimeFigureOut">
              <a:rPr lang="en-GB" smtClean="0"/>
              <a:t>11/01/2015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CF2F0-C5F5-4D8B-8EB8-7B69CF745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856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97033F-B6F4-41E5-8C2C-86925E990C3D}" type="slidenum">
              <a:rPr lang="en-GB"/>
              <a:pPr>
                <a:defRPr/>
              </a:pPr>
              <a:t>23</a:t>
            </a:fld>
            <a:endParaRPr lang="en-GB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11/01/2015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13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11/01/2015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16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11/01/2015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79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11/01/2015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99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11/01/2015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42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11/01/2015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12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11/01/2015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17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11/01/2015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69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11/01/2015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23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11/01/2015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75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11/01/2015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67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1FDEA-0AE9-4E2B-A4B0-D9E6F1338BDC}" type="datetimeFigureOut">
              <a:rPr lang="en-GB" smtClean="0"/>
              <a:t>11/01/2015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23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Simple kinetic molecular model of matter (2)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3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2008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Evaporation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846" y="3933056"/>
            <a:ext cx="4228307" cy="213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4" y="1340768"/>
            <a:ext cx="2035269" cy="157036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051720" y="1196752"/>
            <a:ext cx="2520280" cy="2016224"/>
          </a:xfrm>
          <a:prstGeom prst="wedgeEllipseCallout">
            <a:avLst>
              <a:gd name="adj1" fmla="val -85376"/>
              <a:gd name="adj2" fmla="val -815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How can we increase the rate of evaporation?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1424" y="1196752"/>
            <a:ext cx="4157489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u="sng" smtClean="0">
                <a:latin typeface="Comic Sans MS" panose="030F0702030302020204" pitchFamily="66" charset="0"/>
              </a:rPr>
              <a:t>2. Increase </a:t>
            </a:r>
            <a:r>
              <a:rPr lang="en-GB" sz="2000" b="1" u="sng" dirty="0" smtClean="0">
                <a:latin typeface="Comic Sans MS" panose="030F0702030302020204" pitchFamily="66" charset="0"/>
              </a:rPr>
              <a:t>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surface area</a:t>
            </a:r>
            <a:r>
              <a:rPr lang="en-GB" sz="2000" dirty="0" smtClean="0">
                <a:latin typeface="Comic Sans MS" panose="030F0702030302020204" pitchFamily="66" charset="0"/>
              </a:rPr>
              <a:t>.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  If the surface area is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increased</a:t>
            </a:r>
            <a:r>
              <a:rPr lang="en-GB" sz="2000" dirty="0" smtClean="0">
                <a:latin typeface="Comic Sans MS" panose="030F0702030302020204" pitchFamily="66" charset="0"/>
              </a:rPr>
              <a:t> (</a:t>
            </a:r>
            <a:r>
              <a:rPr lang="en-GB" sz="2000" dirty="0" err="1" smtClean="0">
                <a:latin typeface="Comic Sans MS" panose="030F0702030302020204" pitchFamily="66" charset="0"/>
              </a:rPr>
              <a:t>eg</a:t>
            </a:r>
            <a:r>
              <a:rPr lang="en-GB" sz="2000" dirty="0" smtClean="0">
                <a:latin typeface="Comic Sans MS" panose="030F0702030302020204" pitchFamily="66" charset="0"/>
              </a:rPr>
              <a:t>. pour a hot drink from a cup into the saucer) then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</a:t>
            </a:r>
            <a:r>
              <a:rPr lang="en-GB" sz="2000" dirty="0" smtClean="0">
                <a:latin typeface="Comic Sans MS" panose="030F0702030302020204" pitchFamily="66" charset="0"/>
              </a:rPr>
              <a:t> of the molecules are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closer to the surface</a:t>
            </a:r>
            <a:r>
              <a:rPr lang="en-GB" sz="2000" dirty="0" smtClean="0">
                <a:latin typeface="Comic Sans MS" panose="030F0702030302020204" pitchFamily="66" charset="0"/>
              </a:rPr>
              <a:t> of the liquid..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825043" y="4437112"/>
            <a:ext cx="1656184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10800000">
            <a:off x="611560" y="4437112"/>
            <a:ext cx="1656184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7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2008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Evaporation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422830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4" y="1340768"/>
            <a:ext cx="2035269" cy="157036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051720" y="1196752"/>
            <a:ext cx="2520280" cy="2016224"/>
          </a:xfrm>
          <a:prstGeom prst="wedgeEllipseCallout">
            <a:avLst>
              <a:gd name="adj1" fmla="val -85376"/>
              <a:gd name="adj2" fmla="val -815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How can we increase the rate of evaporation?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429000"/>
            <a:ext cx="4157489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3. </a:t>
            </a:r>
            <a:r>
              <a:rPr lang="en-GB" sz="2000" b="1" u="sng" dirty="0" smtClean="0">
                <a:latin typeface="Comic Sans MS" panose="030F0702030302020204" pitchFamily="66" charset="0"/>
              </a:rPr>
              <a:t>Reduce 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humidity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   Air can be very humid, which means that it will have a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 water vapour content</a:t>
            </a:r>
            <a:r>
              <a:rPr lang="en-GB" sz="2000" dirty="0" smtClean="0">
                <a:latin typeface="Comic Sans MS" panose="030F0702030302020204" pitchFamily="66" charset="0"/>
              </a:rPr>
              <a:t>.  In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humid</a:t>
            </a:r>
            <a:r>
              <a:rPr lang="en-GB" sz="2000" dirty="0" smtClean="0">
                <a:latin typeface="Comic Sans MS" panose="030F0702030302020204" pitchFamily="66" charset="0"/>
              </a:rPr>
              <a:t> air,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less</a:t>
            </a:r>
            <a:r>
              <a:rPr lang="en-GB" sz="2000" dirty="0" smtClean="0">
                <a:latin typeface="Comic Sans MS" panose="030F0702030302020204" pitchFamily="66" charset="0"/>
              </a:rPr>
              <a:t> water will evaporate, whereas in air with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 humidity </a:t>
            </a:r>
            <a:r>
              <a:rPr lang="en-GB" sz="2000" dirty="0" smtClean="0">
                <a:latin typeface="Comic Sans MS" panose="030F0702030302020204" pitchFamily="66" charset="0"/>
              </a:rPr>
              <a:t>the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rate of evaporation </a:t>
            </a:r>
            <a:r>
              <a:rPr lang="en-GB" sz="2000" dirty="0" smtClean="0">
                <a:latin typeface="Comic Sans MS" panose="030F0702030302020204" pitchFamily="66" charset="0"/>
              </a:rPr>
              <a:t>will be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faster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0072" y="17008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852134" y="235264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696508" y="225480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444208" y="182094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902177" y="216797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956376" y="20701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57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2008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Evaporation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167" y="4509120"/>
            <a:ext cx="576064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4" y="1340768"/>
            <a:ext cx="2035269" cy="157036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051720" y="1196752"/>
            <a:ext cx="2520280" cy="2016224"/>
          </a:xfrm>
          <a:prstGeom prst="wedgeEllipseCallout">
            <a:avLst>
              <a:gd name="adj1" fmla="val -85376"/>
              <a:gd name="adj2" fmla="val -815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How can we increase the rate of evaporation?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7062" y="836712"/>
            <a:ext cx="4157489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4"/>
            </a:pP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Blow air </a:t>
            </a:r>
            <a:r>
              <a:rPr lang="en-GB" sz="2000" b="1" u="sng" dirty="0" smtClean="0">
                <a:latin typeface="Comic Sans MS" panose="030F0702030302020204" pitchFamily="66" charset="0"/>
              </a:rPr>
              <a:t>across the surface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      Wet clothes will dry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faster</a:t>
            </a:r>
            <a:r>
              <a:rPr lang="en-GB" sz="2000" dirty="0" smtClean="0">
                <a:latin typeface="Comic Sans MS" panose="030F0702030302020204" pitchFamily="66" charset="0"/>
              </a:rPr>
              <a:t> on a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windy</a:t>
            </a:r>
            <a:r>
              <a:rPr lang="en-GB" sz="2000" dirty="0" smtClean="0">
                <a:latin typeface="Comic Sans MS" panose="030F0702030302020204" pitchFamily="66" charset="0"/>
              </a:rPr>
              <a:t> day because the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moving</a:t>
            </a:r>
            <a:r>
              <a:rPr lang="en-GB" sz="2000" dirty="0" smtClean="0">
                <a:latin typeface="Comic Sans MS" panose="030F0702030302020204" pitchFamily="66" charset="0"/>
              </a:rPr>
              <a:t> air carries escaping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water molecules</a:t>
            </a:r>
            <a:r>
              <a:rPr lang="en-GB" sz="2000" dirty="0" smtClean="0">
                <a:latin typeface="Comic Sans MS" panose="030F0702030302020204" pitchFamily="66" charset="0"/>
              </a:rPr>
              <a:t> away before many of them can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return</a:t>
            </a:r>
            <a:r>
              <a:rPr lang="en-GB" sz="2000" dirty="0" smtClean="0">
                <a:latin typeface="Comic Sans MS" panose="030F0702030302020204" pitchFamily="66" charset="0"/>
              </a:rPr>
              <a:t> to the liquid.</a:t>
            </a:r>
          </a:p>
        </p:txBody>
      </p:sp>
      <p:sp>
        <p:nvSpPr>
          <p:cNvPr id="6" name="Curved Up Arrow 5"/>
          <p:cNvSpPr/>
          <p:nvPr/>
        </p:nvSpPr>
        <p:spPr>
          <a:xfrm>
            <a:off x="1835696" y="3645024"/>
            <a:ext cx="5328592" cy="72008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1520" y="260648"/>
            <a:ext cx="4320480" cy="72008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Evaporation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59532" y="1340768"/>
            <a:ext cx="4104456" cy="1600201"/>
            <a:chOff x="251520" y="1801604"/>
            <a:chExt cx="4104456" cy="1600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801605"/>
              <a:ext cx="1600200" cy="160020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1691680" y="1801604"/>
              <a:ext cx="2664296" cy="148337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So what’s the difference between evaporation and boiling?</a:t>
              </a:r>
              <a:endParaRPr lang="en-GB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026" name="Picture 2" descr="http://www.fphoto.com/site/asset/slideshow/Fphoto-50150011L-2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41529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68218" y="5661248"/>
            <a:ext cx="2536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http://www.fphoto.com/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3429000"/>
            <a:ext cx="338437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Boiling is a very rapid form of evaporation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913577" y="3429000"/>
            <a:ext cx="1944216" cy="5023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39528" y="4239597"/>
            <a:ext cx="3384376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Vapour bubbles form in the liquid and as they rise and burst at the surface they release large amounts of vapour.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>
          <a:xfrm flipV="1">
            <a:off x="3623904" y="3501008"/>
            <a:ext cx="3312578" cy="147725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8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6408712" cy="72008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Evaporation and Cooling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www.clipartbest.com/cliparts/dT6/eb5/dT6eb5yn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1844824"/>
            <a:ext cx="3096344" cy="421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268760"/>
            <a:ext cx="2880320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If your hands are wet then water will start to evaporate from the surface.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39425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89073" y="132255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32077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724128" y="4221088"/>
            <a:ext cx="216024" cy="907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788024" y="1628800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2"/>
          </p:cNvCxnSpPr>
          <p:nvPr/>
        </p:nvCxnSpPr>
        <p:spPr>
          <a:xfrm flipH="1" flipV="1">
            <a:off x="3671900" y="3577084"/>
            <a:ext cx="252028" cy="5501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0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6408712" cy="72008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Evaporation and Cooling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www.clipartbest.com/cliparts/dT6/eb5/dT6eb5yn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1844824"/>
            <a:ext cx="3096344" cy="421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268760"/>
            <a:ext cx="2880320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If your hands are wet then water will start to evaporate from the surface.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39425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89073" y="132255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32077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724128" y="4221088"/>
            <a:ext cx="216024" cy="907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788024" y="1628800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2"/>
          </p:cNvCxnSpPr>
          <p:nvPr/>
        </p:nvCxnSpPr>
        <p:spPr>
          <a:xfrm flipH="1" flipV="1">
            <a:off x="3671900" y="3577084"/>
            <a:ext cx="252028" cy="5501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5556" y="4509120"/>
            <a:ext cx="2880320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Your skin feels cooler as the evaporating water takes thermal energy away.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4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6408712" cy="72008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Evaporation and Cooling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www.clipartbest.com/cliparts/dT6/eb5/dT6eb5yn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1844824"/>
            <a:ext cx="3096344" cy="421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268760"/>
            <a:ext cx="2880320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If your hands are wet then water will start to evaporate from the surface.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39425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89073" y="132255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32077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724128" y="4221088"/>
            <a:ext cx="216024" cy="907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788024" y="1628800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2"/>
          </p:cNvCxnSpPr>
          <p:nvPr/>
        </p:nvCxnSpPr>
        <p:spPr>
          <a:xfrm flipH="1" flipV="1">
            <a:off x="3671900" y="3577084"/>
            <a:ext cx="252028" cy="5501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5556" y="4509120"/>
            <a:ext cx="2880320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Your skin feels cooler as the evaporating water takes thermal energy away.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4208" y="1838091"/>
            <a:ext cx="2561728" cy="41549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Kinetic theory: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Faster particles are escaping, so the ones left behind are slower and so have less energy – liquid temperature is therefore less than before.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6408712" cy="72008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Evaporation and Cooling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www.clipartbest.com/cliparts/dir/MoB/dirMoBei9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457" y="117502"/>
            <a:ext cx="1572543" cy="172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268760"/>
            <a:ext cx="75608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cooling effect of evaporation is put to good use in a refrigerator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45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6408712" cy="72008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Evaporation and Cooling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www.clipartbest.com/cliparts/dir/MoB/dirMoBei9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457" y="117502"/>
            <a:ext cx="1572543" cy="172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268760"/>
            <a:ext cx="75608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cooling effect of evaporation is put to good use in a refrigerator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http://www.jland.org/swat/e5/images/refrigeratorcycl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421933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94266" y="6093296"/>
            <a:ext cx="4118820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dirty="0"/>
              <a:t>http://www.jland.org/swat/e5/refrig.html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843953"/>
            <a:ext cx="4176464" cy="14773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1.  A liquid called a refrigerant passes through pipes in the freezer compartment.  As it evaporates it takes thermal energy from the food and air.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>
            <a:stCxn id="7" idx="3"/>
          </p:cNvCxnSpPr>
          <p:nvPr/>
        </p:nvCxnSpPr>
        <p:spPr>
          <a:xfrm>
            <a:off x="4427984" y="2582617"/>
            <a:ext cx="1296144" cy="41433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1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6408712" cy="72008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Evaporation and Cooling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www.clipartbest.com/cliparts/dir/MoB/dirMoBei9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457" y="117502"/>
            <a:ext cx="1572543" cy="172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268760"/>
            <a:ext cx="75608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cooling effect of evaporation is put to good use in a refrigerator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http://www.jland.org/swat/e5/images/refrigeratorcycl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421933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94266" y="6093296"/>
            <a:ext cx="4118820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dirty="0"/>
              <a:t>http://www.jland.org/swat/e5/refrig.html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843953"/>
            <a:ext cx="4176464" cy="14773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1.  A liquid called a refrigerant passes through pipes in the freezer compartment.  As it evaporates it takes thermal energy from the food and air.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>
            <a:stCxn id="7" idx="3"/>
          </p:cNvCxnSpPr>
          <p:nvPr/>
        </p:nvCxnSpPr>
        <p:spPr>
          <a:xfrm>
            <a:off x="4427984" y="2582617"/>
            <a:ext cx="1296144" cy="41433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520" y="3429000"/>
            <a:ext cx="4176464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2. The pump draws the vapour away, compresses it and turns it back into a liquid.  This releases thermal energy, so the liquid heats up.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27984" y="3969060"/>
            <a:ext cx="2736304" cy="140415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87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123651"/>
              </p:ext>
            </p:extLst>
          </p:nvPr>
        </p:nvGraphicFramePr>
        <p:xfrm>
          <a:off x="1043608" y="1484784"/>
          <a:ext cx="7128792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2.1.3 Evaporation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Core • Describe evaporation in terms of the escape of more-energetic molecules from the surface of a liquid • Relate evaporation to the consequent cooling of the liquid</a:t>
                      </a: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2.1.4 Pressure changes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Core • Describe qualitatively, in terms of molecules, the effect on the pressure of a gas of: – a  change of temperature at constant volume – a  change of volume at constant temperature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Supplement • Demonstrate an understanding of how temperature, surface area and draught over a surface influence evaporation • Explain the cooling of a body in contact with an evaporating liquid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 • Recall and use the equation </a:t>
                      </a:r>
                      <a:r>
                        <a:rPr lang="en-GB" sz="1300" b="0" dirty="0" err="1" smtClean="0">
                          <a:latin typeface="Comic Sans MS" panose="030F0702030302020204" pitchFamily="66" charset="0"/>
                        </a:rPr>
                        <a:t>pV</a:t>
                      </a: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 = constant for a fixed mass of gas at constant temperature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01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6408712" cy="72008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Evaporation and Cooling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www.clipartbest.com/cliparts/dir/MoB/dirMoBei9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457" y="117502"/>
            <a:ext cx="1572543" cy="172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268760"/>
            <a:ext cx="75608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cooling effect of evaporation is put to good use in a refrigerator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http://www.jland.org/swat/e5/images/refrigeratorcycl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421933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94266" y="6093296"/>
            <a:ext cx="4118820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dirty="0"/>
              <a:t>http://www.jland.org/swat/e5/refrig.html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843953"/>
            <a:ext cx="4176464" cy="14773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1.  A liquid called a refrigerant passes through pipes in the freezer compartment.  As it evaporates it takes thermal energy from the food and air.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>
            <a:stCxn id="7" idx="3"/>
          </p:cNvCxnSpPr>
          <p:nvPr/>
        </p:nvCxnSpPr>
        <p:spPr>
          <a:xfrm>
            <a:off x="4427984" y="2582617"/>
            <a:ext cx="1296144" cy="41433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520" y="3429000"/>
            <a:ext cx="4176464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2. The pump draws the vapour away, compresses it and turns it back into a liquid.  This releases thermal energy, so the liquid heats up.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27984" y="3969060"/>
            <a:ext cx="2736304" cy="140415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520" y="4773051"/>
            <a:ext cx="4176464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3. The hot liquid is cooled as it passes through the condenser pipes at the back.  The thermal energy is then taken away by the air.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427984" y="4149080"/>
            <a:ext cx="3024336" cy="1122222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71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6408712" cy="72008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Evaporation and Cooling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www.clipartbest.com/cliparts/dir/MoB/dirMoBei9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457" y="117502"/>
            <a:ext cx="1572543" cy="172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268760"/>
            <a:ext cx="75608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cooling effect of evaporation is put to good use in a refrigerator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http://www.jland.org/swat/e5/images/refrigeratorcycl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421933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94266" y="6093296"/>
            <a:ext cx="4118820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dirty="0"/>
              <a:t>http://www.jland.org/swat/e5/refrig.html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843953"/>
            <a:ext cx="4176464" cy="14773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1.  A liquid called a refrigerant passes through pipes in the freezer compartment.  As it evaporates it takes thermal energy from the food and air.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>
            <a:stCxn id="7" idx="3"/>
          </p:cNvCxnSpPr>
          <p:nvPr/>
        </p:nvCxnSpPr>
        <p:spPr>
          <a:xfrm>
            <a:off x="4427984" y="2582617"/>
            <a:ext cx="1296144" cy="41433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520" y="3429000"/>
            <a:ext cx="4176464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2. The pump draws the vapour away, compresses it and turns it back into a liquid.  This releases thermal energy, so the liquid heats up.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27984" y="3969060"/>
            <a:ext cx="2736304" cy="140415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520" y="4773051"/>
            <a:ext cx="4176464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3. The hot liquid is cooled as it passes through the condenser pipes at the back.  The thermal energy is then taken away by the air.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427984" y="4149080"/>
            <a:ext cx="3024336" cy="1122222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51520" y="6093296"/>
            <a:ext cx="432048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Overall, the thermal energy is transferred from the food inside the fridge to the air outside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31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6408712" cy="72008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Evaporation and Cooling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268760"/>
            <a:ext cx="799288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cooling effect of evaporation is put to good use to help us cool down.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clipartbest.com/cliparts/RiG/A74/RiGA749iL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00250"/>
            <a:ext cx="4237062" cy="42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2000250"/>
            <a:ext cx="4248472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latin typeface="Comic Sans MS" panose="030F0702030302020204" pitchFamily="66" charset="0"/>
              </a:rPr>
              <a:t>When our body temperature starts to increase more than 0.5</a:t>
            </a:r>
            <a:r>
              <a:rPr lang="en-GB" baseline="30000" dirty="0" smtClean="0">
                <a:latin typeface="Comic Sans MS" panose="030F0702030302020204" pitchFamily="66" charset="0"/>
              </a:rPr>
              <a:t>o</a:t>
            </a:r>
            <a:r>
              <a:rPr lang="en-GB" dirty="0" smtClean="0">
                <a:latin typeface="Comic Sans MS" panose="030F0702030302020204" pitchFamily="66" charset="0"/>
              </a:rPr>
              <a:t>C above normal we start to sweat – tiny pores in our skin release sweat (mostly water).  The liquid evaporates from the skin surface, taking thermal energy with it.  This cools us down.</a:t>
            </a:r>
          </a:p>
          <a:p>
            <a:pPr algn="just"/>
            <a:endParaRPr lang="en-GB" dirty="0">
              <a:latin typeface="Comic Sans MS" panose="030F0702030302020204" pitchFamily="66" charset="0"/>
            </a:endParaRPr>
          </a:p>
          <a:p>
            <a:pPr algn="just"/>
            <a:r>
              <a:rPr lang="en-GB" dirty="0" smtClean="0">
                <a:latin typeface="Comic Sans MS" panose="030F0702030302020204" pitchFamily="66" charset="0"/>
              </a:rPr>
              <a:t>Heat loss through sweating is more difficult when we are in a humid environment.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0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3200400" y="1905000"/>
            <a:ext cx="304800" cy="3657600"/>
          </a:xfrm>
          <a:prstGeom prst="up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5181600" y="1905000"/>
            <a:ext cx="304800" cy="3657600"/>
          </a:xfrm>
          <a:prstGeom prst="down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733800" y="57150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Solid 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10000" y="33528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Liquid</a:t>
            </a:r>
            <a:r>
              <a:rPr lang="en-GB" altLang="en-US"/>
              <a:t> 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810000" y="18288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Gas</a:t>
            </a:r>
            <a:r>
              <a:rPr lang="en-GB" altLang="en-US"/>
              <a:t> 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613025" y="3657600"/>
            <a:ext cx="5111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9600"/>
              <a:t>{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914400" y="43434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/>
              <a:t>melting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590800" y="2057400"/>
            <a:ext cx="5111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9600"/>
              <a:t>{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57200" y="2514600"/>
            <a:ext cx="2286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Boiling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(evaporating)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715000" y="2057400"/>
            <a:ext cx="6858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9600"/>
              <a:t>}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6477000" y="2667000"/>
            <a:ext cx="2055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/>
              <a:t>condensing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400800" y="4343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638800" y="3810000"/>
            <a:ext cx="76993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9600"/>
              <a:t>}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6324600" y="449580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freezing</a:t>
            </a:r>
          </a:p>
        </p:txBody>
      </p:sp>
      <p:sp>
        <p:nvSpPr>
          <p:cNvPr id="18449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450" name="TextBox 18"/>
          <p:cNvSpPr txBox="1">
            <a:spLocks noChangeArrowheads="1"/>
          </p:cNvSpPr>
          <p:nvPr/>
        </p:nvSpPr>
        <p:spPr bwMode="auto">
          <a:xfrm>
            <a:off x="1692275" y="549275"/>
            <a:ext cx="5759450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0000"/>
                </a:solidFill>
              </a:rPr>
              <a:t>Changes of State</a:t>
            </a:r>
          </a:p>
        </p:txBody>
      </p:sp>
    </p:spTree>
    <p:extLst>
      <p:ext uri="{BB962C8B-B14F-4D97-AF65-F5344CB8AC3E}">
        <p14:creationId xmlns:p14="http://schemas.microsoft.com/office/powerpoint/2010/main" val="26369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2008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Condensation 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0688"/>
            <a:ext cx="3760426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715" y="1747123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Gas changing back into a liquid.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Cold air can hold less water vapour than warm air, so some water vapour may condense if humid air is suddenly cooled.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These tiny water droplets in the air may be seen as fog, mist or clouds.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 might also see condensation on a mirror in a bathroom, or other window surface.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2" name="Picture 4" descr="http://www.clipartbest.com/cliparts/9cz/xGE/9czxGErg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03" y="3639949"/>
            <a:ext cx="2857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7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432048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Pressure changes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556792"/>
            <a:ext cx="4505325" cy="16954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556792"/>
            <a:ext cx="4464496" cy="16954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02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5040560" cy="72008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Gases and Pressure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68760"/>
            <a:ext cx="4248472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1234110" y="2227290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594150" y="2739730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11560" y="3933056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708365" y="3375799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772969" y="1867250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090559" y="1556792"/>
            <a:ext cx="699630" cy="36318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56505" y="3696689"/>
            <a:ext cx="699630" cy="36318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414130" y="1268760"/>
            <a:ext cx="10225" cy="9616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35886" y="2894729"/>
            <a:ext cx="547882" cy="53427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88385" y="3752421"/>
            <a:ext cx="0" cy="82870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88024" y="1268760"/>
            <a:ext cx="4104456" cy="120032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Kinetic theory </a:t>
            </a:r>
            <a:r>
              <a:rPr lang="en-GB" dirty="0" smtClean="0">
                <a:latin typeface="Comic Sans MS" panose="030F0702030302020204" pitchFamily="66" charset="0"/>
              </a:rPr>
              <a:t>tells us that gases consist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very small particles </a:t>
            </a:r>
            <a:r>
              <a:rPr lang="en-GB" dirty="0" smtClean="0">
                <a:latin typeface="Comic Sans MS" panose="030F0702030302020204" pitchFamily="66" charset="0"/>
              </a:rPr>
              <a:t>that are constantly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moving</a:t>
            </a:r>
            <a:r>
              <a:rPr lang="en-GB" dirty="0" smtClean="0">
                <a:latin typeface="Comic Sans MS" panose="030F0702030302020204" pitchFamily="66" charset="0"/>
              </a:rPr>
              <a:t>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completely random directions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8024" y="2681369"/>
            <a:ext cx="4104456" cy="203132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particles have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mass</a:t>
            </a:r>
            <a:r>
              <a:rPr lang="en-GB" dirty="0" smtClean="0">
                <a:latin typeface="Comic Sans MS" panose="030F0702030302020204" pitchFamily="66" charset="0"/>
              </a:rPr>
              <a:t>, so whenever they collide with something they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exert a force </a:t>
            </a:r>
            <a:r>
              <a:rPr lang="en-GB" dirty="0" smtClean="0">
                <a:latin typeface="Comic Sans MS" panose="030F0702030302020204" pitchFamily="66" charset="0"/>
              </a:rPr>
              <a:t>on it. 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sealed containers</a:t>
            </a:r>
            <a:r>
              <a:rPr lang="en-GB" dirty="0" smtClean="0">
                <a:latin typeface="Comic Sans MS" panose="030F0702030302020204" pitchFamily="66" charset="0"/>
              </a:rPr>
              <a:t>, gas particles will smash against the walls of the container – creating an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outward pressure.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4872577"/>
            <a:ext cx="4104456" cy="147732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same</a:t>
            </a:r>
            <a:r>
              <a:rPr lang="en-GB" dirty="0" smtClean="0">
                <a:latin typeface="Comic Sans MS" panose="030F0702030302020204" pitchFamily="66" charset="0"/>
              </a:rPr>
              <a:t> amount of gas is put into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bigger</a:t>
            </a:r>
            <a:r>
              <a:rPr lang="en-GB" dirty="0" smtClean="0">
                <a:latin typeface="Comic Sans MS" panose="030F0702030302020204" pitchFamily="66" charset="0"/>
              </a:rPr>
              <a:t> container, there will be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fewer collisions </a:t>
            </a:r>
            <a:r>
              <a:rPr lang="en-GB" dirty="0" smtClean="0">
                <a:latin typeface="Comic Sans MS" panose="030F0702030302020204" pitchFamily="66" charset="0"/>
              </a:rPr>
              <a:t>with the walls of the container, so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pressure will decrease.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5024977"/>
            <a:ext cx="4104456" cy="147732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smaller</a:t>
            </a:r>
            <a:r>
              <a:rPr lang="en-GB" dirty="0" smtClean="0">
                <a:latin typeface="Comic Sans MS" panose="030F0702030302020204" pitchFamily="66" charset="0"/>
              </a:rPr>
              <a:t> container is used then there will be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collisions </a:t>
            </a:r>
            <a:r>
              <a:rPr lang="en-GB" dirty="0" smtClean="0">
                <a:latin typeface="Comic Sans MS" panose="030F0702030302020204" pitchFamily="66" charset="0"/>
              </a:rPr>
              <a:t>with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walls</a:t>
            </a:r>
            <a:r>
              <a:rPr lang="en-GB" dirty="0" smtClean="0">
                <a:latin typeface="Comic Sans MS" panose="030F0702030302020204" pitchFamily="66" charset="0"/>
              </a:rPr>
              <a:t> as the particles are being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squashed closer together</a:t>
            </a:r>
            <a:r>
              <a:rPr lang="en-GB" dirty="0" smtClean="0">
                <a:latin typeface="Comic Sans MS" panose="030F0702030302020204" pitchFamily="66" charset="0"/>
              </a:rPr>
              <a:t>. 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pressure will increase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86409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Pressure changes – and temperature</a:t>
            </a:r>
          </a:p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(at a constant volume)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5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86409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Pressure changes – and temperature</a:t>
            </a:r>
          </a:p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(at a constant volume)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700808"/>
            <a:ext cx="8640960" cy="100811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Increasing 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emperature 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of a gas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increases 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pressure. 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4057823" cy="344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2852936"/>
            <a:ext cx="432048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If a gas is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heated</a:t>
            </a:r>
            <a:r>
              <a:rPr lang="en-GB" sz="2000" dirty="0" smtClean="0">
                <a:latin typeface="Comic Sans MS" panose="030F0702030302020204" pitchFamily="66" charset="0"/>
              </a:rPr>
              <a:t>, the particles move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faster</a:t>
            </a:r>
            <a:r>
              <a:rPr lang="en-GB" sz="2000" dirty="0" smtClean="0">
                <a:latin typeface="Comic Sans MS" panose="030F0702030302020204" pitchFamily="66" charset="0"/>
              </a:rPr>
              <a:t> and have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kinetic energy</a:t>
            </a:r>
            <a:r>
              <a:rPr lang="en-GB" sz="2000" dirty="0" smtClean="0">
                <a:latin typeface="Comic Sans MS" panose="030F0702030302020204" pitchFamily="66" charset="0"/>
              </a:rPr>
              <a:t>.  As the KE increases, the particles hit the container walls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harder</a:t>
            </a:r>
            <a:r>
              <a:rPr lang="en-GB" sz="2000" dirty="0" smtClean="0">
                <a:latin typeface="Comic Sans MS" panose="030F0702030302020204" pitchFamily="66" charset="0"/>
              </a:rPr>
              <a:t> and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often</a:t>
            </a:r>
            <a:r>
              <a:rPr lang="en-GB" sz="2000" dirty="0" smtClean="0">
                <a:latin typeface="Comic Sans MS" panose="030F0702030302020204" pitchFamily="66" charset="0"/>
              </a:rPr>
              <a:t>, resulting in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pressure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51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86409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Pressure changes – and temperature</a:t>
            </a:r>
          </a:p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(at a constant volume)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700808"/>
            <a:ext cx="8640960" cy="100811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Increasing 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emperature 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of a gas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increases 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pressure. 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4057823" cy="344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2852936"/>
            <a:ext cx="432048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If a gas is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heated</a:t>
            </a:r>
            <a:r>
              <a:rPr lang="en-GB" sz="2000" dirty="0" smtClean="0">
                <a:latin typeface="Comic Sans MS" panose="030F0702030302020204" pitchFamily="66" charset="0"/>
              </a:rPr>
              <a:t>, the particles move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faster</a:t>
            </a:r>
            <a:r>
              <a:rPr lang="en-GB" sz="2000" dirty="0" smtClean="0">
                <a:latin typeface="Comic Sans MS" panose="030F0702030302020204" pitchFamily="66" charset="0"/>
              </a:rPr>
              <a:t> and have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kinetic energy</a:t>
            </a:r>
            <a:r>
              <a:rPr lang="en-GB" sz="2000" dirty="0" smtClean="0">
                <a:latin typeface="Comic Sans MS" panose="030F0702030302020204" pitchFamily="66" charset="0"/>
              </a:rPr>
              <a:t>.  As the KE increases, the particles hit the container walls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harder</a:t>
            </a:r>
            <a:r>
              <a:rPr lang="en-GB" sz="2000" dirty="0" smtClean="0">
                <a:latin typeface="Comic Sans MS" panose="030F0702030302020204" pitchFamily="66" charset="0"/>
              </a:rPr>
              <a:t> and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often</a:t>
            </a:r>
            <a:r>
              <a:rPr lang="en-GB" sz="2000" dirty="0" smtClean="0">
                <a:latin typeface="Comic Sans MS" panose="030F0702030302020204" pitchFamily="66" charset="0"/>
              </a:rPr>
              <a:t>, resulting in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pressure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8359" y="4869160"/>
            <a:ext cx="432048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Pressure</a:t>
            </a:r>
            <a:r>
              <a:rPr lang="en-GB" sz="2000" dirty="0" smtClean="0">
                <a:latin typeface="Comic Sans MS" panose="030F0702030302020204" pitchFamily="66" charset="0"/>
              </a:rPr>
              <a:t> is directly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proportional</a:t>
            </a:r>
            <a:r>
              <a:rPr lang="en-GB" sz="2000" dirty="0" smtClean="0">
                <a:latin typeface="Comic Sans MS" panose="030F0702030302020204" pitchFamily="66" charset="0"/>
              </a:rPr>
              <a:t> to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absolute temperature </a:t>
            </a:r>
            <a:r>
              <a:rPr lang="en-GB" sz="2000" dirty="0" smtClean="0">
                <a:latin typeface="Comic Sans MS" panose="030F0702030302020204" pitchFamily="66" charset="0"/>
              </a:rPr>
              <a:t>(in K). 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Doubling</a:t>
            </a:r>
            <a:r>
              <a:rPr lang="en-GB" sz="2000" dirty="0" smtClean="0">
                <a:latin typeface="Comic Sans MS" panose="030F0702030302020204" pitchFamily="66" charset="0"/>
              </a:rPr>
              <a:t> the temperature produces a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doubling</a:t>
            </a:r>
            <a:r>
              <a:rPr lang="en-GB" sz="2000" dirty="0" smtClean="0">
                <a:latin typeface="Comic Sans MS" panose="030F0702030302020204" pitchFamily="66" charset="0"/>
              </a:rPr>
              <a:t> in pressure.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1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175746"/>
              </p:ext>
            </p:extLst>
          </p:nvPr>
        </p:nvGraphicFramePr>
        <p:xfrm>
          <a:off x="1043608" y="1484784"/>
          <a:ext cx="7128792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2.1.3 </a:t>
                      </a:r>
                      <a:r>
                        <a:rPr lang="en-GB" sz="13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Evaporation </a:t>
                      </a:r>
                    </a:p>
                    <a:p>
                      <a:r>
                        <a:rPr lang="en-GB" sz="13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Core • Describe evaporation in terms of the escape of more-energetic molecules from the surface of a liquid • Relate evaporation to the consequent cooling of the liquid</a:t>
                      </a: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2.1.4 Pressure changes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Core • Describe qualitatively, in terms of molecules, the effect on the pressure of a gas of: – a  change of temperature at constant volume – a  change of volume at constant temperature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Supplement • Demonstrate an understanding of how temperature, surface area and draught over a surface influence evaporation • Explain the cooling of a body in contact with an evaporating liquid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 • Recall and use the equation </a:t>
                      </a:r>
                      <a:r>
                        <a:rPr lang="en-GB" sz="1300" b="0" dirty="0" err="1" smtClean="0">
                          <a:latin typeface="Comic Sans MS" panose="030F0702030302020204" pitchFamily="66" charset="0"/>
                        </a:rPr>
                        <a:t>pV</a:t>
                      </a: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 = constant for a fixed mass of gas at constant temperature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4283968" y="2132856"/>
            <a:ext cx="36004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8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86409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Pressure changes – and temperature</a:t>
            </a:r>
          </a:p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(at a constant volume)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700808"/>
            <a:ext cx="8640960" cy="100811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Increasing 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emperature 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of a gas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increases 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pressure. 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2852936"/>
            <a:ext cx="432048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If a gas is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heated</a:t>
            </a:r>
            <a:r>
              <a:rPr lang="en-GB" sz="2000" dirty="0" smtClean="0">
                <a:latin typeface="Comic Sans MS" panose="030F0702030302020204" pitchFamily="66" charset="0"/>
              </a:rPr>
              <a:t>, the particles move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faster</a:t>
            </a:r>
            <a:r>
              <a:rPr lang="en-GB" sz="2000" dirty="0" smtClean="0">
                <a:latin typeface="Comic Sans MS" panose="030F0702030302020204" pitchFamily="66" charset="0"/>
              </a:rPr>
              <a:t> and have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kinetic energy</a:t>
            </a:r>
            <a:r>
              <a:rPr lang="en-GB" sz="2000" dirty="0" smtClean="0">
                <a:latin typeface="Comic Sans MS" panose="030F0702030302020204" pitchFamily="66" charset="0"/>
              </a:rPr>
              <a:t>.  As the KE increases, the particles hit the container walls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harder</a:t>
            </a:r>
            <a:r>
              <a:rPr lang="en-GB" sz="2000" dirty="0" smtClean="0">
                <a:latin typeface="Comic Sans MS" panose="030F0702030302020204" pitchFamily="66" charset="0"/>
              </a:rPr>
              <a:t> and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often</a:t>
            </a:r>
            <a:r>
              <a:rPr lang="en-GB" sz="2000" dirty="0" smtClean="0">
                <a:latin typeface="Comic Sans MS" panose="030F0702030302020204" pitchFamily="66" charset="0"/>
              </a:rPr>
              <a:t>, resulting in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pressure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8359" y="4869160"/>
            <a:ext cx="432048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Pressure</a:t>
            </a:r>
            <a:r>
              <a:rPr lang="en-GB" sz="2000" dirty="0" smtClean="0">
                <a:latin typeface="Comic Sans MS" panose="030F0702030302020204" pitchFamily="66" charset="0"/>
              </a:rPr>
              <a:t> is directly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proportional</a:t>
            </a:r>
            <a:r>
              <a:rPr lang="en-GB" sz="2000" dirty="0" smtClean="0">
                <a:latin typeface="Comic Sans MS" panose="030F0702030302020204" pitchFamily="66" charset="0"/>
              </a:rPr>
              <a:t> to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absolute temperature </a:t>
            </a:r>
            <a:r>
              <a:rPr lang="en-GB" sz="2000" dirty="0" smtClean="0">
                <a:latin typeface="Comic Sans MS" panose="030F0702030302020204" pitchFamily="66" charset="0"/>
              </a:rPr>
              <a:t>(in K). 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Doubling</a:t>
            </a:r>
            <a:r>
              <a:rPr lang="en-GB" sz="2000" dirty="0" smtClean="0">
                <a:latin typeface="Comic Sans MS" panose="030F0702030302020204" pitchFamily="66" charset="0"/>
              </a:rPr>
              <a:t> the temperature produces a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doubling</a:t>
            </a:r>
            <a:r>
              <a:rPr lang="en-GB" sz="2000" dirty="0" smtClean="0">
                <a:latin typeface="Comic Sans MS" panose="030F0702030302020204" pitchFamily="66" charset="0"/>
              </a:rPr>
              <a:t> in pressure.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812" y="2852936"/>
            <a:ext cx="4320480" cy="3477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In a sealed container (constant volume: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	</a:t>
            </a:r>
            <a:r>
              <a:rPr lang="en-GB" sz="2000" u="sng" dirty="0" smtClean="0">
                <a:latin typeface="Comic Sans MS" panose="030F0702030302020204" pitchFamily="66" charset="0"/>
              </a:rPr>
              <a:t>pressure</a:t>
            </a:r>
            <a:r>
              <a:rPr lang="en-GB" sz="2000" dirty="0" smtClean="0">
                <a:latin typeface="Comic Sans MS" panose="030F0702030302020204" pitchFamily="66" charset="0"/>
              </a:rPr>
              <a:t>     =    constant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        temperature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                 </a:t>
            </a:r>
            <a:r>
              <a:rPr lang="en-GB" sz="2000" u="sng" dirty="0" smtClean="0">
                <a:latin typeface="Comic Sans MS" panose="030F0702030302020204" pitchFamily="66" charset="0"/>
              </a:rPr>
              <a:t>P</a:t>
            </a:r>
            <a:r>
              <a:rPr lang="en-GB" sz="2000" dirty="0" smtClean="0">
                <a:latin typeface="Comic Sans MS" panose="030F0702030302020204" pitchFamily="66" charset="0"/>
              </a:rPr>
              <a:t>  	=	constant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	</a:t>
            </a:r>
            <a:r>
              <a:rPr lang="en-GB" sz="2000" dirty="0" smtClean="0">
                <a:latin typeface="Comic Sans MS" panose="030F0702030302020204" pitchFamily="66" charset="0"/>
              </a:rPr>
              <a:t>     T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		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GB" sz="2000" u="sng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=  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GB" sz="2000" u="sng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T</a:t>
            </a:r>
            <a:r>
              <a:rPr lang="en-GB" sz="20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T</a:t>
            </a:r>
            <a:r>
              <a:rPr lang="en-GB" sz="20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2000" baseline="-25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4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86409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Pressure changes – and temperature</a:t>
            </a:r>
          </a:p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(at a constant volume)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700808"/>
            <a:ext cx="8640960" cy="100811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Increasing 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emperature 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of a gas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increases 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pressure. 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2852936"/>
            <a:ext cx="432048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If a gas is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heated</a:t>
            </a:r>
            <a:r>
              <a:rPr lang="en-GB" sz="2000" dirty="0" smtClean="0">
                <a:latin typeface="Comic Sans MS" panose="030F0702030302020204" pitchFamily="66" charset="0"/>
              </a:rPr>
              <a:t>, the particles move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faster</a:t>
            </a:r>
            <a:r>
              <a:rPr lang="en-GB" sz="2000" dirty="0" smtClean="0">
                <a:latin typeface="Comic Sans MS" panose="030F0702030302020204" pitchFamily="66" charset="0"/>
              </a:rPr>
              <a:t> and have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kinetic energy</a:t>
            </a:r>
            <a:r>
              <a:rPr lang="en-GB" sz="2000" dirty="0" smtClean="0">
                <a:latin typeface="Comic Sans MS" panose="030F0702030302020204" pitchFamily="66" charset="0"/>
              </a:rPr>
              <a:t>.  As the KE increases, the particles hit the container walls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harder</a:t>
            </a:r>
            <a:r>
              <a:rPr lang="en-GB" sz="2000" dirty="0" smtClean="0">
                <a:latin typeface="Comic Sans MS" panose="030F0702030302020204" pitchFamily="66" charset="0"/>
              </a:rPr>
              <a:t> and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often</a:t>
            </a:r>
            <a:r>
              <a:rPr lang="en-GB" sz="2000" dirty="0" smtClean="0">
                <a:latin typeface="Comic Sans MS" panose="030F0702030302020204" pitchFamily="66" charset="0"/>
              </a:rPr>
              <a:t>, resulting in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pressure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8359" y="4869160"/>
            <a:ext cx="432048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Pressure</a:t>
            </a:r>
            <a:r>
              <a:rPr lang="en-GB" sz="2000" dirty="0" smtClean="0">
                <a:latin typeface="Comic Sans MS" panose="030F0702030302020204" pitchFamily="66" charset="0"/>
              </a:rPr>
              <a:t> is directly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proportional</a:t>
            </a:r>
            <a:r>
              <a:rPr lang="en-GB" sz="2000" dirty="0" smtClean="0">
                <a:latin typeface="Comic Sans MS" panose="030F0702030302020204" pitchFamily="66" charset="0"/>
              </a:rPr>
              <a:t> to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absolute temperature </a:t>
            </a:r>
            <a:r>
              <a:rPr lang="en-GB" sz="2000" dirty="0" smtClean="0">
                <a:latin typeface="Comic Sans MS" panose="030F0702030302020204" pitchFamily="66" charset="0"/>
              </a:rPr>
              <a:t>(in K). 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Doubling</a:t>
            </a:r>
            <a:r>
              <a:rPr lang="en-GB" sz="2000" dirty="0" smtClean="0">
                <a:latin typeface="Comic Sans MS" panose="030F0702030302020204" pitchFamily="66" charset="0"/>
              </a:rPr>
              <a:t> the temperature produces a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doubling</a:t>
            </a:r>
            <a:r>
              <a:rPr lang="en-GB" sz="2000" dirty="0" smtClean="0">
                <a:latin typeface="Comic Sans MS" panose="030F0702030302020204" pitchFamily="66" charset="0"/>
              </a:rPr>
              <a:t> in pressure.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812" y="2852936"/>
            <a:ext cx="4320480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Eg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-GB" dirty="0" smtClean="0">
                <a:latin typeface="Comic Sans MS" panose="030F0702030302020204" pitchFamily="66" charset="0"/>
              </a:rPr>
              <a:t>  A sealed container has a volume of 25 litres.  The gas inside is at a pressure of 1 bar (1 </a:t>
            </a:r>
            <a:r>
              <a:rPr lang="en-GB" dirty="0" err="1" smtClean="0">
                <a:latin typeface="Comic Sans MS" panose="030F0702030302020204" pitchFamily="66" charset="0"/>
              </a:rPr>
              <a:t>atm</a:t>
            </a:r>
            <a:r>
              <a:rPr lang="en-GB" dirty="0" smtClean="0">
                <a:latin typeface="Comic Sans MS" panose="030F0702030302020204" pitchFamily="66" charset="0"/>
              </a:rPr>
              <a:t>) and a temperature of 300K.  What will the pressure be if the temperature is increased to 325K?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Answer:     </a:t>
            </a:r>
            <a:r>
              <a:rPr lang="en-GB" u="sng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GB" u="sng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  =   </a:t>
            </a:r>
            <a:r>
              <a:rPr lang="en-GB" u="sng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GB" u="sng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T</a:t>
            </a:r>
            <a:r>
              <a:rPr lang="en-GB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baseline="-25000" dirty="0">
              <a:latin typeface="Comic Sans MS" panose="030F0702030302020204" pitchFamily="66" charset="0"/>
            </a:endParaRPr>
          </a:p>
          <a:p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1 / 300  =  P</a:t>
            </a:r>
            <a:r>
              <a:rPr lang="en-GB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/  325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	P</a:t>
            </a:r>
            <a:r>
              <a:rPr lang="en-GB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 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=  325  /  300   =   1.08 bar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5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86409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Pressure changes – and volume</a:t>
            </a:r>
          </a:p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(at a constant temperature)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6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86409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Pressure changes – and volume</a:t>
            </a:r>
          </a:p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(at a constant temperature)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700808"/>
            <a:ext cx="8640960" cy="100811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Decreasing 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volume 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of a gas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increases 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pressure. 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7"/>
            <a:ext cx="254523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598374"/>
            <a:ext cx="1321519" cy="112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796753" y="4194532"/>
            <a:ext cx="883246" cy="13227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1957" y="5089741"/>
            <a:ext cx="3096344" cy="160043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The particles have </a:t>
            </a:r>
            <a:r>
              <a:rPr lang="en-GB" sz="1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mass</a:t>
            </a:r>
            <a:r>
              <a:rPr lang="en-GB" sz="1400" dirty="0" smtClean="0">
                <a:latin typeface="Comic Sans MS" panose="030F0702030302020204" pitchFamily="66" charset="0"/>
              </a:rPr>
              <a:t>, so whenever they collide with something they </a:t>
            </a:r>
            <a:r>
              <a:rPr lang="en-GB" sz="1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exert a force </a:t>
            </a:r>
            <a:r>
              <a:rPr lang="en-GB" sz="1400" dirty="0" smtClean="0">
                <a:latin typeface="Comic Sans MS" panose="030F0702030302020204" pitchFamily="66" charset="0"/>
              </a:rPr>
              <a:t>on it.  In </a:t>
            </a:r>
            <a:r>
              <a:rPr lang="en-GB" sz="1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sealed containers</a:t>
            </a:r>
            <a:r>
              <a:rPr lang="en-GB" sz="1400" dirty="0" smtClean="0">
                <a:latin typeface="Comic Sans MS" panose="030F0702030302020204" pitchFamily="66" charset="0"/>
              </a:rPr>
              <a:t>, gas particles will smash against the walls of the container – creating an </a:t>
            </a:r>
            <a:r>
              <a:rPr lang="en-GB" sz="1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outward pressure.</a:t>
            </a:r>
            <a:endParaRPr lang="en-GB" sz="14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60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86409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Pressure changes – and volume</a:t>
            </a:r>
          </a:p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(at a constant temperature)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700808"/>
            <a:ext cx="8640960" cy="100811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Decreasing 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volume 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of a gas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increases 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pressure. 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7"/>
            <a:ext cx="254523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598374"/>
            <a:ext cx="1321519" cy="112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endCxn id="4" idx="3"/>
          </p:cNvCxnSpPr>
          <p:nvPr/>
        </p:nvCxnSpPr>
        <p:spPr>
          <a:xfrm flipH="1" flipV="1">
            <a:off x="2796753" y="3933057"/>
            <a:ext cx="1127175" cy="166531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1957" y="5089741"/>
            <a:ext cx="3096344" cy="160043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The particles have </a:t>
            </a:r>
            <a:r>
              <a:rPr lang="en-GB" sz="1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mass</a:t>
            </a:r>
            <a:r>
              <a:rPr lang="en-GB" sz="1400" dirty="0" smtClean="0">
                <a:latin typeface="Comic Sans MS" panose="030F0702030302020204" pitchFamily="66" charset="0"/>
              </a:rPr>
              <a:t>, so whenever they collide with something they </a:t>
            </a:r>
            <a:r>
              <a:rPr lang="en-GB" sz="1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exert a force </a:t>
            </a:r>
            <a:r>
              <a:rPr lang="en-GB" sz="1400" dirty="0" smtClean="0">
                <a:latin typeface="Comic Sans MS" panose="030F0702030302020204" pitchFamily="66" charset="0"/>
              </a:rPr>
              <a:t>on it.  In </a:t>
            </a:r>
            <a:r>
              <a:rPr lang="en-GB" sz="1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sealed containers</a:t>
            </a:r>
            <a:r>
              <a:rPr lang="en-GB" sz="1400" dirty="0" smtClean="0">
                <a:latin typeface="Comic Sans MS" panose="030F0702030302020204" pitchFamily="66" charset="0"/>
              </a:rPr>
              <a:t>, gas particles will smash against the walls of the container – creating an </a:t>
            </a:r>
            <a:r>
              <a:rPr lang="en-GB" sz="1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outward pressure.</a:t>
            </a:r>
            <a:endParaRPr lang="en-GB" sz="14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2852936"/>
            <a:ext cx="525658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So long as the temperature is kept constant, if the container is made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bigger</a:t>
            </a:r>
            <a:r>
              <a:rPr lang="en-GB" sz="2000" dirty="0" smtClean="0">
                <a:latin typeface="Comic Sans MS" panose="030F0702030302020204" pitchFamily="66" charset="0"/>
              </a:rPr>
              <a:t> (with the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same</a:t>
            </a:r>
            <a:r>
              <a:rPr lang="en-GB" sz="2000" dirty="0" smtClean="0">
                <a:latin typeface="Comic Sans MS" panose="030F0702030302020204" pitchFamily="66" charset="0"/>
              </a:rPr>
              <a:t> amount of gas) the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pressure will decrease</a:t>
            </a:r>
            <a:r>
              <a:rPr lang="en-GB" sz="2000" dirty="0" smtClean="0">
                <a:latin typeface="Comic Sans MS" panose="030F0702030302020204" pitchFamily="66" charset="0"/>
              </a:rPr>
              <a:t> as there are fewer collisions between the particles and the walls of the container (and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vice versa</a:t>
            </a:r>
            <a:r>
              <a:rPr lang="en-GB" sz="2000" dirty="0" smtClean="0">
                <a:latin typeface="Comic Sans MS" panose="030F0702030302020204" pitchFamily="66" charset="0"/>
              </a:rPr>
              <a:t>).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0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86409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Pressure changes – and volume</a:t>
            </a:r>
          </a:p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(at a constant temperature)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700808"/>
            <a:ext cx="8640960" cy="100811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Decreasing 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volume 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of a gas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increases 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pressure. 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7"/>
            <a:ext cx="254523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598374"/>
            <a:ext cx="1321519" cy="112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endCxn id="4" idx="3"/>
          </p:cNvCxnSpPr>
          <p:nvPr/>
        </p:nvCxnSpPr>
        <p:spPr>
          <a:xfrm flipH="1" flipV="1">
            <a:off x="2796753" y="3933057"/>
            <a:ext cx="1127175" cy="166531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1957" y="5089741"/>
            <a:ext cx="3096344" cy="160043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The particles have </a:t>
            </a:r>
            <a:r>
              <a:rPr lang="en-GB" sz="1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mass</a:t>
            </a:r>
            <a:r>
              <a:rPr lang="en-GB" sz="1400" dirty="0" smtClean="0">
                <a:latin typeface="Comic Sans MS" panose="030F0702030302020204" pitchFamily="66" charset="0"/>
              </a:rPr>
              <a:t>, so whenever they collide with something they </a:t>
            </a:r>
            <a:r>
              <a:rPr lang="en-GB" sz="1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exert a force </a:t>
            </a:r>
            <a:r>
              <a:rPr lang="en-GB" sz="1400" dirty="0" smtClean="0">
                <a:latin typeface="Comic Sans MS" panose="030F0702030302020204" pitchFamily="66" charset="0"/>
              </a:rPr>
              <a:t>on it.  In </a:t>
            </a:r>
            <a:r>
              <a:rPr lang="en-GB" sz="1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sealed containers</a:t>
            </a:r>
            <a:r>
              <a:rPr lang="en-GB" sz="1400" dirty="0" smtClean="0">
                <a:latin typeface="Comic Sans MS" panose="030F0702030302020204" pitchFamily="66" charset="0"/>
              </a:rPr>
              <a:t>, gas particles will smash against the walls of the container – creating an </a:t>
            </a:r>
            <a:r>
              <a:rPr lang="en-GB" sz="1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outward pressure.</a:t>
            </a:r>
            <a:endParaRPr lang="en-GB" sz="14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2852936"/>
            <a:ext cx="525658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So long as the temperature is kept constant, if the container is made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bigger</a:t>
            </a:r>
            <a:r>
              <a:rPr lang="en-GB" sz="2000" dirty="0" smtClean="0">
                <a:latin typeface="Comic Sans MS" panose="030F0702030302020204" pitchFamily="66" charset="0"/>
              </a:rPr>
              <a:t> (with the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same</a:t>
            </a:r>
            <a:r>
              <a:rPr lang="en-GB" sz="2000" dirty="0" smtClean="0">
                <a:latin typeface="Comic Sans MS" panose="030F0702030302020204" pitchFamily="66" charset="0"/>
              </a:rPr>
              <a:t> amount of gas) the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pressure will decrease</a:t>
            </a:r>
            <a:r>
              <a:rPr lang="en-GB" sz="2000" dirty="0" smtClean="0">
                <a:latin typeface="Comic Sans MS" panose="030F0702030302020204" pitchFamily="66" charset="0"/>
              </a:rPr>
              <a:t> as there are fewer collisions between the particles and the walls of the container (and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vice versa</a:t>
            </a:r>
            <a:r>
              <a:rPr lang="en-GB" sz="2000" dirty="0" smtClean="0">
                <a:latin typeface="Comic Sans MS" panose="030F0702030302020204" pitchFamily="66" charset="0"/>
              </a:rPr>
              <a:t>).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3" y="4869160"/>
            <a:ext cx="411081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Volume</a:t>
            </a:r>
            <a:r>
              <a:rPr lang="en-GB" sz="2000" dirty="0" smtClean="0">
                <a:latin typeface="Comic Sans MS" panose="030F0702030302020204" pitchFamily="66" charset="0"/>
              </a:rPr>
              <a:t> is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inversely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proportional</a:t>
            </a:r>
            <a:r>
              <a:rPr lang="en-GB" sz="2000" dirty="0" smtClean="0">
                <a:latin typeface="Comic Sans MS" panose="030F0702030302020204" pitchFamily="66" charset="0"/>
              </a:rPr>
              <a:t> to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pressure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 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Halving</a:t>
            </a:r>
            <a:r>
              <a:rPr lang="en-GB" sz="2000" dirty="0" smtClean="0">
                <a:latin typeface="Comic Sans MS" panose="030F0702030302020204" pitchFamily="66" charset="0"/>
              </a:rPr>
              <a:t> the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volume</a:t>
            </a:r>
            <a:r>
              <a:rPr lang="en-GB" sz="2000" dirty="0" smtClean="0">
                <a:latin typeface="Comic Sans MS" panose="030F0702030302020204" pitchFamily="66" charset="0"/>
              </a:rPr>
              <a:t> produces a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doubling</a:t>
            </a:r>
            <a:r>
              <a:rPr lang="en-GB" sz="2000" dirty="0" smtClean="0">
                <a:latin typeface="Comic Sans MS" panose="030F0702030302020204" pitchFamily="66" charset="0"/>
              </a:rPr>
              <a:t> in pressure.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81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86409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Pressure changes – and volume</a:t>
            </a:r>
          </a:p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(at a constant temperature)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700808"/>
            <a:ext cx="8640960" cy="100811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Decreasing 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volume 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of a gas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increases 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pressure. 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2" y="2852936"/>
            <a:ext cx="4104457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So long as the temperature is kept constant, if the container is made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bigger</a:t>
            </a:r>
            <a:r>
              <a:rPr lang="en-GB" sz="2000" dirty="0" smtClean="0">
                <a:latin typeface="Comic Sans MS" panose="030F0702030302020204" pitchFamily="66" charset="0"/>
              </a:rPr>
              <a:t> (with the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same</a:t>
            </a:r>
            <a:r>
              <a:rPr lang="en-GB" sz="2000" dirty="0" smtClean="0">
                <a:latin typeface="Comic Sans MS" panose="030F0702030302020204" pitchFamily="66" charset="0"/>
              </a:rPr>
              <a:t> amount of gas) the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pressure will decrease</a:t>
            </a:r>
            <a:r>
              <a:rPr lang="en-GB" sz="2000" dirty="0" smtClean="0">
                <a:latin typeface="Comic Sans MS" panose="030F0702030302020204" pitchFamily="66" charset="0"/>
              </a:rPr>
              <a:t> as there are fewer collisions between the particles and the walls of the container (and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vice versa</a:t>
            </a:r>
            <a:r>
              <a:rPr lang="en-GB" sz="2000" dirty="0" smtClean="0">
                <a:latin typeface="Comic Sans MS" panose="030F0702030302020204" pitchFamily="66" charset="0"/>
              </a:rPr>
              <a:t>).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3" y="5445224"/>
            <a:ext cx="411081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Volume</a:t>
            </a:r>
            <a:r>
              <a:rPr lang="en-GB" sz="2000" dirty="0" smtClean="0">
                <a:latin typeface="Comic Sans MS" panose="030F0702030302020204" pitchFamily="66" charset="0"/>
              </a:rPr>
              <a:t> is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inversely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proportional</a:t>
            </a:r>
            <a:r>
              <a:rPr lang="en-GB" sz="2000" dirty="0" smtClean="0">
                <a:latin typeface="Comic Sans MS" panose="030F0702030302020204" pitchFamily="66" charset="0"/>
              </a:rPr>
              <a:t> to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pressure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 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Halving</a:t>
            </a:r>
            <a:r>
              <a:rPr lang="en-GB" sz="2000" dirty="0" smtClean="0">
                <a:latin typeface="Comic Sans MS" panose="030F0702030302020204" pitchFamily="66" charset="0"/>
              </a:rPr>
              <a:t> the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volume</a:t>
            </a:r>
            <a:r>
              <a:rPr lang="en-GB" sz="2000" dirty="0" smtClean="0">
                <a:latin typeface="Comic Sans MS" panose="030F0702030302020204" pitchFamily="66" charset="0"/>
              </a:rPr>
              <a:t> produces a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doubling</a:t>
            </a:r>
            <a:r>
              <a:rPr lang="en-GB" sz="2000" dirty="0" smtClean="0">
                <a:latin typeface="Comic Sans MS" panose="030F0702030302020204" pitchFamily="66" charset="0"/>
              </a:rPr>
              <a:t> in pressure.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812" y="2852936"/>
            <a:ext cx="4320480" cy="24519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At constant temperature,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  pressure x volume   =    constant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        </a:t>
            </a:r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            P    x    V   =   constant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	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GB" sz="20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x  V</a:t>
            </a:r>
            <a:r>
              <a:rPr lang="en-GB" sz="20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=  P</a:t>
            </a:r>
            <a:r>
              <a:rPr lang="en-GB" sz="20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x  V</a:t>
            </a:r>
            <a:r>
              <a:rPr lang="en-GB" sz="20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  <a:p>
            <a:endParaRPr lang="en-GB" sz="2000" baseline="-25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25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86409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Pressure changes – and volume</a:t>
            </a:r>
          </a:p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(at a constant temperature)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700808"/>
            <a:ext cx="8640960" cy="100811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Decreasing 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volume 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of a gas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increases 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pressure. 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2" y="2852936"/>
            <a:ext cx="4104457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So long as the temperature is kept constant, if the container is made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bigger</a:t>
            </a:r>
            <a:r>
              <a:rPr lang="en-GB" sz="2000" dirty="0" smtClean="0">
                <a:latin typeface="Comic Sans MS" panose="030F0702030302020204" pitchFamily="66" charset="0"/>
              </a:rPr>
              <a:t> (with the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same</a:t>
            </a:r>
            <a:r>
              <a:rPr lang="en-GB" sz="2000" dirty="0" smtClean="0">
                <a:latin typeface="Comic Sans MS" panose="030F0702030302020204" pitchFamily="66" charset="0"/>
              </a:rPr>
              <a:t> amount of gas) the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pressure will decrease</a:t>
            </a:r>
            <a:r>
              <a:rPr lang="en-GB" sz="2000" dirty="0" smtClean="0">
                <a:latin typeface="Comic Sans MS" panose="030F0702030302020204" pitchFamily="66" charset="0"/>
              </a:rPr>
              <a:t> as there are fewer collisions between the particles and the walls of the container (and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vice versa</a:t>
            </a:r>
            <a:r>
              <a:rPr lang="en-GB" sz="2000" dirty="0" smtClean="0">
                <a:latin typeface="Comic Sans MS" panose="030F0702030302020204" pitchFamily="66" charset="0"/>
              </a:rPr>
              <a:t>).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3" y="5445224"/>
            <a:ext cx="411081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Volume</a:t>
            </a:r>
            <a:r>
              <a:rPr lang="en-GB" sz="2000" dirty="0" smtClean="0">
                <a:latin typeface="Comic Sans MS" panose="030F0702030302020204" pitchFamily="66" charset="0"/>
              </a:rPr>
              <a:t> is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inversely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proportional</a:t>
            </a:r>
            <a:r>
              <a:rPr lang="en-GB" sz="2000" dirty="0" smtClean="0">
                <a:latin typeface="Comic Sans MS" panose="030F0702030302020204" pitchFamily="66" charset="0"/>
              </a:rPr>
              <a:t> to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pressure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 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Halving</a:t>
            </a:r>
            <a:r>
              <a:rPr lang="en-GB" sz="2000" dirty="0" smtClean="0">
                <a:latin typeface="Comic Sans MS" panose="030F0702030302020204" pitchFamily="66" charset="0"/>
              </a:rPr>
              <a:t> the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volume</a:t>
            </a:r>
            <a:r>
              <a:rPr lang="en-GB" sz="2000" dirty="0" smtClean="0">
                <a:latin typeface="Comic Sans MS" panose="030F0702030302020204" pitchFamily="66" charset="0"/>
              </a:rPr>
              <a:t> produces a </a:t>
            </a:r>
            <a:r>
              <a:rPr lang="en-GB" sz="20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doubling</a:t>
            </a:r>
            <a:r>
              <a:rPr lang="en-GB" sz="2000" dirty="0" smtClean="0">
                <a:latin typeface="Comic Sans MS" panose="030F0702030302020204" pitchFamily="66" charset="0"/>
              </a:rPr>
              <a:t> in pressure.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812" y="2852936"/>
            <a:ext cx="4320480" cy="3323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Eg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-GB" dirty="0" smtClean="0">
                <a:latin typeface="Comic Sans MS" panose="030F0702030302020204" pitchFamily="66" charset="0"/>
              </a:rPr>
              <a:t>  A gas a constant temperature in a 100 ml container has a pressure of 1.2 atmosphere (</a:t>
            </a:r>
            <a:r>
              <a:rPr lang="en-GB" dirty="0" err="1" smtClean="0">
                <a:latin typeface="Comic Sans MS" panose="030F0702030302020204" pitchFamily="66" charset="0"/>
              </a:rPr>
              <a:t>atm</a:t>
            </a:r>
            <a:r>
              <a:rPr lang="en-GB" dirty="0" smtClean="0">
                <a:latin typeface="Comic Sans MS" panose="030F0702030302020204" pitchFamily="66" charset="0"/>
              </a:rPr>
              <a:t>).  What is the new pressure if the container volume is reduced to 60ml?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Answer:    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GB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 x  V</a:t>
            </a:r>
            <a:r>
              <a:rPr lang="en-GB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 =  P</a:t>
            </a:r>
            <a:r>
              <a:rPr lang="en-GB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 x  V</a:t>
            </a:r>
            <a:r>
              <a:rPr lang="en-GB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  <a:p>
            <a:endParaRPr lang="en-GB" baseline="-25000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              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1.2  x  100  =  P</a:t>
            </a:r>
            <a:r>
              <a:rPr lang="en-GB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x  60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1.2  x  100 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=  P</a:t>
            </a:r>
            <a:r>
              <a:rPr lang="en-GB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=  2.0atm</a:t>
            </a: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60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31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249527"/>
              </p:ext>
            </p:extLst>
          </p:nvPr>
        </p:nvGraphicFramePr>
        <p:xfrm>
          <a:off x="1043608" y="1484784"/>
          <a:ext cx="7128792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2.1.3 Evaporation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Core • Describe evaporation in terms of the escape of more-energetic molecules from the surface of a liquid • Relate evaporation to the consequent cooling of the liquid</a:t>
                      </a: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2.1.4 Pressure changes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Core • Describe qualitatively, in terms of molecules, the effect on the pressure of a gas of: – a  change of temperature at constant volume – a  change of volume at constant temperature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Supplement • Demonstrate an understanding of how temperature, surface area and draught over a surface influence evaporation • Explain the cooling of a body in contact with an evaporating liquid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 • Recall and use the equation </a:t>
                      </a:r>
                      <a:r>
                        <a:rPr lang="en-GB" sz="1300" b="0" dirty="0" err="1" smtClean="0">
                          <a:latin typeface="Comic Sans MS" panose="030F0702030302020204" pitchFamily="66" charset="0"/>
                        </a:rPr>
                        <a:t>pV</a:t>
                      </a: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 = constant for a fixed mass of gas at constant temperature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15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Simple kinetic molecular model of matter (2).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2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1520" y="260648"/>
            <a:ext cx="4320480" cy="72008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Evaporation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1520" y="1124744"/>
            <a:ext cx="4104456" cy="2277061"/>
            <a:chOff x="251520" y="1124744"/>
            <a:chExt cx="4104456" cy="2277061"/>
          </a:xfrm>
        </p:grpSpPr>
        <p:sp>
          <p:nvSpPr>
            <p:cNvPr id="2" name="Rectangle 1"/>
            <p:cNvSpPr/>
            <p:nvPr/>
          </p:nvSpPr>
          <p:spPr>
            <a:xfrm>
              <a:off x="251520" y="1124744"/>
              <a:ext cx="216024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Previously: ………</a:t>
              </a:r>
              <a:endParaRPr lang="en-GB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801605"/>
              <a:ext cx="1600200" cy="160020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1691680" y="1801604"/>
              <a:ext cx="2664296" cy="148337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What do we know so far about the properties of liquids and evaporation?</a:t>
              </a:r>
              <a:endParaRPr lang="en-GB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45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09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1520" y="260648"/>
            <a:ext cx="4320480" cy="72008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Evaporation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8B"/>
              </a:clrFrom>
              <a:clrTo>
                <a:srgbClr val="FFFF8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3816424" cy="27748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51520" y="1124744"/>
            <a:ext cx="4104456" cy="2277061"/>
            <a:chOff x="251520" y="1124744"/>
            <a:chExt cx="4104456" cy="2277061"/>
          </a:xfrm>
        </p:grpSpPr>
        <p:sp>
          <p:nvSpPr>
            <p:cNvPr id="5" name="Rectangle 4"/>
            <p:cNvSpPr/>
            <p:nvPr/>
          </p:nvSpPr>
          <p:spPr>
            <a:xfrm>
              <a:off x="251520" y="1124744"/>
              <a:ext cx="216024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Previously: ………</a:t>
              </a:r>
              <a:endParaRPr lang="en-GB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801605"/>
              <a:ext cx="1600200" cy="1600200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1691680" y="1801604"/>
              <a:ext cx="2664296" cy="148337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What do we know so far about the properties of liquids and evaporation?</a:t>
              </a:r>
              <a:endParaRPr lang="en-GB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15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1520" y="260648"/>
            <a:ext cx="4320480" cy="72008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Evaporation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8B"/>
              </a:clrFrom>
              <a:clrTo>
                <a:srgbClr val="FFFF8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3816424" cy="27748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3785055" cy="27363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1520" y="1124744"/>
            <a:ext cx="4104456" cy="2277061"/>
            <a:chOff x="251520" y="1124744"/>
            <a:chExt cx="4104456" cy="2277061"/>
          </a:xfrm>
        </p:grpSpPr>
        <p:sp>
          <p:nvSpPr>
            <p:cNvPr id="6" name="Rectangle 5"/>
            <p:cNvSpPr/>
            <p:nvPr/>
          </p:nvSpPr>
          <p:spPr>
            <a:xfrm>
              <a:off x="251520" y="1124744"/>
              <a:ext cx="216024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Previously: ………</a:t>
              </a:r>
              <a:endParaRPr lang="en-GB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801605"/>
              <a:ext cx="1600200" cy="1600200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1691680" y="1801604"/>
              <a:ext cx="2664296" cy="148337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What do we know so far about the properties of liquids and evaporation?</a:t>
              </a:r>
              <a:endParaRPr lang="en-GB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596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1520" y="260648"/>
            <a:ext cx="4320480" cy="72008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Evaporation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8B"/>
              </a:clrFrom>
              <a:clrTo>
                <a:srgbClr val="FFFF8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3816424" cy="27748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3785055" cy="27363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111" y="3645024"/>
            <a:ext cx="3770948" cy="27443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51520" y="1124744"/>
            <a:ext cx="4104456" cy="2277061"/>
            <a:chOff x="251520" y="1124744"/>
            <a:chExt cx="4104456" cy="2277061"/>
          </a:xfrm>
        </p:grpSpPr>
        <p:sp>
          <p:nvSpPr>
            <p:cNvPr id="7" name="Rectangle 6"/>
            <p:cNvSpPr/>
            <p:nvPr/>
          </p:nvSpPr>
          <p:spPr>
            <a:xfrm>
              <a:off x="251520" y="1124744"/>
              <a:ext cx="216024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Previously: ………</a:t>
              </a:r>
              <a:endParaRPr lang="en-GB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801605"/>
              <a:ext cx="1600200" cy="1600200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1691680" y="1801604"/>
              <a:ext cx="2664296" cy="148337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What do we know so far about the properties of liquids and evaporation?</a:t>
              </a:r>
              <a:endParaRPr lang="en-GB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93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2008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Evaporation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840029" y="543153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858108" y="541760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391980" y="4767249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162890" y="523758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431581" y="523758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348372" y="469752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498068" y="4832463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851920" y="4832463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982888" y="497470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058177" y="550072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329354" y="5108039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436096" y="4661905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941382" y="4832463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309853" y="569478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698137" y="523758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840252" y="523758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6736029" y="5702341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6660232" y="482230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375989" y="515472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6132744" y="548377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616116" y="5468079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6156176" y="4779919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5796136" y="502994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1860601" y="4836949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2200069" y="508518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2389054" y="5469009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3752176" y="560297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7112423" y="490516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1403648" y="472514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318048" y="341781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7202208" y="552250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5833976" y="425051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5689394" y="306896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4761362" y="3775183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3791621" y="407707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3484243" y="306896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2625112" y="4246443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1612543" y="372809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6300192" y="354807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6932403" y="4135223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/>
          <p:cNvCxnSpPr>
            <a:stCxn id="32" idx="0"/>
          </p:cNvCxnSpPr>
          <p:nvPr/>
        </p:nvCxnSpPr>
        <p:spPr>
          <a:xfrm flipH="1" flipV="1">
            <a:off x="1403648" y="4257092"/>
            <a:ext cx="180020" cy="468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839104" y="3777858"/>
            <a:ext cx="323804" cy="4792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3971641" y="3506417"/>
            <a:ext cx="13282" cy="5817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4752020" y="3329225"/>
            <a:ext cx="180020" cy="468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6285979" y="3068960"/>
            <a:ext cx="180020" cy="468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5" idx="4"/>
          </p:cNvCxnSpPr>
          <p:nvPr/>
        </p:nvCxnSpPr>
        <p:spPr>
          <a:xfrm flipH="1">
            <a:off x="5976294" y="4610552"/>
            <a:ext cx="37702" cy="33671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081348" y="4485587"/>
            <a:ext cx="37702" cy="33671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71600" y="1268760"/>
            <a:ext cx="5004694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When a liquid </a:t>
            </a:r>
            <a:r>
              <a:rPr lang="en-GB" sz="2000" b="1" u="sng" dirty="0" smtClean="0">
                <a:latin typeface="Comic Sans MS" panose="030F0702030302020204" pitchFamily="66" charset="0"/>
              </a:rPr>
              <a:t>evaporates</a:t>
            </a:r>
            <a:r>
              <a:rPr lang="en-GB" sz="2000" dirty="0" smtClean="0">
                <a:latin typeface="Comic Sans MS" panose="030F0702030302020204" pitchFamily="66" charset="0"/>
              </a:rPr>
              <a:t>,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faster particles escape</a:t>
            </a:r>
            <a:r>
              <a:rPr lang="en-GB" sz="2000" dirty="0" smtClean="0">
                <a:latin typeface="Comic Sans MS" panose="030F0702030302020204" pitchFamily="66" charset="0"/>
              </a:rPr>
              <a:t> from its surface to form a gas.  However, unless the gas is removed, </a:t>
            </a:r>
            <a:r>
              <a:rPr lang="en-GB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some of the particles will return</a:t>
            </a:r>
            <a:r>
              <a:rPr lang="en-GB" sz="2000" dirty="0" smtClean="0">
                <a:latin typeface="Comic Sans MS" panose="030F0702030302020204" pitchFamily="66" charset="0"/>
              </a:rPr>
              <a:t> to the liquid.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62248" y="3302986"/>
            <a:ext cx="82617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749142" y="4997678"/>
            <a:ext cx="1143338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LIQUID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4320480" cy="72008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Evaporation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54251"/>
            <a:ext cx="4228307" cy="213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4" y="1340768"/>
            <a:ext cx="2035269" cy="157036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051720" y="1196752"/>
            <a:ext cx="2520280" cy="2016224"/>
          </a:xfrm>
          <a:prstGeom prst="wedgeEllipseCallout">
            <a:avLst>
              <a:gd name="adj1" fmla="val -85376"/>
              <a:gd name="adj2" fmla="val -815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How can we increase the rate of evaporation?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5868144" y="3645024"/>
            <a:ext cx="1728192" cy="25202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70495" y="3933056"/>
            <a:ext cx="4157489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000" b="1" u="sng" dirty="0" smtClean="0">
                <a:latin typeface="Comic Sans MS" panose="030F0702030302020204" pitchFamily="66" charset="0"/>
              </a:rPr>
              <a:t>Increase the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temperature</a:t>
            </a:r>
            <a:r>
              <a:rPr lang="en-GB" sz="2000" dirty="0" smtClean="0">
                <a:latin typeface="Comic Sans MS" panose="030F0702030302020204" pitchFamily="66" charset="0"/>
              </a:rPr>
              <a:t>.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  Wet clothes will dry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faster</a:t>
            </a:r>
            <a:r>
              <a:rPr lang="en-GB" sz="2000" dirty="0" smtClean="0">
                <a:latin typeface="Comic Sans MS" panose="030F0702030302020204" pitchFamily="66" charset="0"/>
              </a:rPr>
              <a:t> on a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hot day </a:t>
            </a:r>
            <a:r>
              <a:rPr lang="en-GB" sz="2000" dirty="0" smtClean="0">
                <a:latin typeface="Comic Sans MS" panose="030F0702030302020204" pitchFamily="66" charset="0"/>
              </a:rPr>
              <a:t>because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</a:t>
            </a:r>
            <a:r>
              <a:rPr lang="en-GB" sz="2000" dirty="0" smtClean="0">
                <a:latin typeface="Comic Sans MS" panose="030F0702030302020204" pitchFamily="66" charset="0"/>
              </a:rPr>
              <a:t> of the water molecules have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sufficient energy</a:t>
            </a:r>
            <a:r>
              <a:rPr lang="en-GB" sz="2000" dirty="0" smtClean="0">
                <a:latin typeface="Comic Sans MS" panose="030F0702030302020204" pitchFamily="66" charset="0"/>
              </a:rPr>
              <a:t> to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escape from the surface</a:t>
            </a:r>
            <a:r>
              <a:rPr lang="en-GB" sz="2000" dirty="0" smtClean="0">
                <a:latin typeface="Comic Sans MS" panose="030F0702030302020204" pitchFamily="66" charset="0"/>
              </a:rPr>
              <a:t> of the liquid.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19152" y="6381328"/>
            <a:ext cx="82617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88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2420</Words>
  <Application>Microsoft Office PowerPoint</Application>
  <PresentationFormat>On-screen Show (4:3)</PresentationFormat>
  <Paragraphs>242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24</cp:revision>
  <dcterms:created xsi:type="dcterms:W3CDTF">2014-08-19T13:31:49Z</dcterms:created>
  <dcterms:modified xsi:type="dcterms:W3CDTF">2015-01-11T11:39:02Z</dcterms:modified>
</cp:coreProperties>
</file>